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46" r:id="rId6"/>
    <p:sldMasterId id="2147483780" r:id="rId7"/>
    <p:sldMasterId id="2147483804" r:id="rId8"/>
  </p:sldMasterIdLst>
  <p:notesMasterIdLst>
    <p:notesMasterId r:id="rId61"/>
  </p:notesMasterIdLst>
  <p:handoutMasterIdLst>
    <p:handoutMasterId r:id="rId62"/>
  </p:handoutMasterIdLst>
  <p:sldIdLst>
    <p:sldId id="258" r:id="rId9"/>
    <p:sldId id="256" r:id="rId10"/>
    <p:sldId id="270" r:id="rId11"/>
    <p:sldId id="269" r:id="rId12"/>
    <p:sldId id="272" r:id="rId13"/>
    <p:sldId id="273" r:id="rId14"/>
    <p:sldId id="260" r:id="rId15"/>
    <p:sldId id="304" r:id="rId16"/>
    <p:sldId id="305" r:id="rId17"/>
    <p:sldId id="274" r:id="rId18"/>
    <p:sldId id="308" r:id="rId19"/>
    <p:sldId id="275" r:id="rId20"/>
    <p:sldId id="277" r:id="rId21"/>
    <p:sldId id="341" r:id="rId22"/>
    <p:sldId id="276" r:id="rId23"/>
    <p:sldId id="306" r:id="rId24"/>
    <p:sldId id="278" r:id="rId25"/>
    <p:sldId id="344" r:id="rId26"/>
    <p:sldId id="309" r:id="rId27"/>
    <p:sldId id="346" r:id="rId28"/>
    <p:sldId id="316" r:id="rId29"/>
    <p:sldId id="317" r:id="rId30"/>
    <p:sldId id="318" r:id="rId31"/>
    <p:sldId id="319" r:id="rId32"/>
    <p:sldId id="321" r:id="rId33"/>
    <p:sldId id="322" r:id="rId34"/>
    <p:sldId id="323" r:id="rId35"/>
    <p:sldId id="324" r:id="rId36"/>
    <p:sldId id="329" r:id="rId37"/>
    <p:sldId id="330" r:id="rId38"/>
    <p:sldId id="345" r:id="rId39"/>
    <p:sldId id="331" r:id="rId40"/>
    <p:sldId id="328" r:id="rId41"/>
    <p:sldId id="327" r:id="rId42"/>
    <p:sldId id="326" r:id="rId43"/>
    <p:sldId id="334" r:id="rId44"/>
    <p:sldId id="335" r:id="rId45"/>
    <p:sldId id="336" r:id="rId46"/>
    <p:sldId id="337" r:id="rId47"/>
    <p:sldId id="338" r:id="rId48"/>
    <p:sldId id="339" r:id="rId49"/>
    <p:sldId id="340" r:id="rId50"/>
    <p:sldId id="303" r:id="rId51"/>
    <p:sldId id="302" r:id="rId52"/>
    <p:sldId id="347" r:id="rId53"/>
    <p:sldId id="280" r:id="rId54"/>
    <p:sldId id="332" r:id="rId55"/>
    <p:sldId id="333" r:id="rId56"/>
    <p:sldId id="348" r:id="rId57"/>
    <p:sldId id="307" r:id="rId58"/>
    <p:sldId id="315" r:id="rId59"/>
    <p:sldId id="342" r:id="rId6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324" autoAdjust="0"/>
  </p:normalViewPr>
  <p:slideViewPr>
    <p:cSldViewPr snapToGrid="0">
      <p:cViewPr>
        <p:scale>
          <a:sx n="84" d="100"/>
          <a:sy n="84" d="100"/>
        </p:scale>
        <p:origin x="450" y="132"/>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162703880"/>
        <c:axId val="162701528"/>
      </c:areaChart>
      <c:catAx>
        <c:axId val="162703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162701528"/>
        <c:crosses val="autoZero"/>
        <c:auto val="1"/>
        <c:lblAlgn val="ctr"/>
        <c:lblOffset val="100"/>
        <c:noMultiLvlLbl val="0"/>
      </c:catAx>
      <c:valAx>
        <c:axId val="162701528"/>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162703880"/>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08.04.2015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08.04.2015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507061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108683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024428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82096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406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5074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012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8565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2033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75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4/8/2015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96916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4/8/2015 10:23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Master" Target="../slideMasters/slideMaster4.xml"/><Relationship Id="rId4" Type="http://schemas.microsoft.com/office/2007/relationships/hdphoto" Target="../media/hdphoto3.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6.jpg"/><Relationship Id="rId4" Type="http://schemas.openxmlformats.org/officeDocument/2006/relationships/image" Target="../media/image25.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msdevcon.ru/" TargetMode="Externa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4654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tic Title Slide">
    <p:spTree>
      <p:nvGrpSpPr>
        <p:cNvPr id="1" name=""/>
        <p:cNvGrpSpPr/>
        <p:nvPr/>
      </p:nvGrpSpPr>
      <p:grpSpPr>
        <a:xfrm>
          <a:off x="0" y="0"/>
          <a:ext cx="0" cy="0"/>
          <a:chOff x="0" y="0"/>
          <a:chExt cx="0" cy="0"/>
        </a:xfrm>
      </p:grpSpPr>
      <p:grpSp>
        <p:nvGrpSpPr>
          <p:cNvPr id="1017" name=".5&quot; x .5&quot; GRID" hidden="1"/>
          <p:cNvGrpSpPr/>
          <p:nvPr userDrawn="1"/>
        </p:nvGrpSpPr>
        <p:grpSpPr>
          <a:xfrm>
            <a:off x="-306468" y="-228600"/>
            <a:ext cx="12806927" cy="7315200"/>
            <a:chOff x="-306388" y="-228600"/>
            <a:chExt cx="12803592" cy="7315200"/>
          </a:xfrm>
        </p:grpSpPr>
        <p:grpSp>
          <p:nvGrpSpPr>
            <p:cNvPr id="1018" name=".5&quot; x .5&quot; grid"/>
            <p:cNvGrpSpPr/>
            <p:nvPr userDrawn="1"/>
          </p:nvGrpSpPr>
          <p:grpSpPr>
            <a:xfrm>
              <a:off x="-306388" y="-228600"/>
              <a:ext cx="12801600" cy="7315200"/>
              <a:chOff x="-306388" y="-155448"/>
              <a:chExt cx="12801600" cy="7315200"/>
            </a:xfrm>
          </p:grpSpPr>
          <p:sp>
            <p:nvSpPr>
              <p:cNvPr id="1045" name="Rectangle 1044"/>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0" name="Rectangle 1089"/>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1" name="Rectangle 1090"/>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2" name="Rectangle 1091"/>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3" name="Rectangle 1092"/>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4" name="Rectangle 1093"/>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5" name="Rectangle 1094"/>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6" name="Rectangle 1095"/>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7" name="Rectangle 1096"/>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8" name="Rectangle 1097"/>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9" name="Rectangle 1098"/>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0" name="Rectangle 1099"/>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1" name="Rectangle 1100"/>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2" name="Rectangle 1101"/>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3" name="Rectangle 1102"/>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4" name="Rectangle 1103"/>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5" name="Rectangle 1104"/>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6" name="Rectangle 1105"/>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7" name="Rectangle 1106"/>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8" name="Rectangle 1107"/>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9" name="Rectangle 1108"/>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0" name="Rectangle 1109"/>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1" name="Rectangle 1110"/>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2" name="Rectangle 1111"/>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3" name="Rectangle 1112"/>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4" name="Rectangle 1113"/>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5" name="Rectangle 1114"/>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6" name="Rectangle 1115"/>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7" name="Rectangle 1116"/>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8" name="Rectangle 1117"/>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9" name="Rectangle 1118"/>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0" name="Rectangle 1119"/>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1" name="Rectangle 1120"/>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2" name="Rectangle 1121"/>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3" name="Rectangle 1122"/>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4" name="Rectangle 1123"/>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5" name="Rectangle 1124"/>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6" name="Rectangle 1125"/>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7" name="Rectangle 1126"/>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8" name="Rectangle 1127"/>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9" name="Rectangle 1128"/>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0" name="Rectangle 1129"/>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1" name="Rectangle 1130"/>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2" name="Rectangle 1131"/>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3" name="Rectangle 1132"/>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4" name="Rectangle 1133"/>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5" name="Rectangle 1134"/>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6" name="Rectangle 1135"/>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7" name="Rectangle 1136"/>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8" name="Rectangle 1137"/>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9" name="Rectangle 1138"/>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0" name="Rectangle 1139"/>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1" name="Rectangle 1140"/>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2" name="Rectangle 1141"/>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3" name="Rectangle 1142"/>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4" name="Rectangle 1143"/>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5" name="Rectangle 1144"/>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6" name="Rectangle 1145"/>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7" name="Rectangle 1146"/>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8" name="Rectangle 1147"/>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9" name="Rectangle 1148"/>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0" name="Rectangle 1149"/>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1" name="Rectangle 1150"/>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2" name="Rectangle 1151"/>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3" name="Rectangle 1152"/>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4" name="Rectangle 1153"/>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5" name="Rectangle 1154"/>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6" name="Rectangle 1155"/>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7" name="Rectangle 1156"/>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8" name="Rectangle 1157"/>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9" name="Rectangle 1158"/>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0" name="Rectangle 1159"/>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1" name="Rectangle 1160"/>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2" name="Rectangle 1161"/>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3" name="Rectangle 1162"/>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4" name="Rectangle 1163"/>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5" name="Rectangle 1164"/>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6" name="Rectangle 1165"/>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7" name="Rectangle 1166"/>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8" name="Rectangle 1167"/>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9" name="Rectangle 1168"/>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0" name="Rectangle 1169"/>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1" name="Rectangle 1170"/>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2" name="Rectangle 1171"/>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3" name="Rectangle 1172"/>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4" name="Rectangle 1173"/>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5" name="Rectangle 1174"/>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6" name="Rectangle 1175"/>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7" name="Rectangle 1176"/>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8" name="Rectangle 1177"/>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9" name="Rectangle 1178"/>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0" name="Rectangle 1179"/>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1" name="Rectangle 1180"/>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2" name="Rectangle 1181"/>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3" name="Rectangle 1182"/>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4" name="Rectangle 1183"/>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5" name="Rectangle 1184"/>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6" name="Rectangle 1185"/>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7" name="Rectangle 1186"/>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8" name="Rectangle 1187"/>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9" name="Rectangle 1188"/>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0" name="Rectangle 1189"/>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1" name="Rectangle 1190"/>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2" name="Rectangle 1191"/>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3" name="Rectangle 1192"/>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4" name="Rectangle 1193"/>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5" name="Rectangle 1194"/>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6" name="Rectangle 1195"/>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7" name="Rectangle 1196"/>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8" name="Rectangle 1197"/>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9" name="Rectangle 1198"/>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0" name="Rectangle 1199"/>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1" name="Rectangle 1200"/>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2" name="Rectangle 1201"/>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3" name="Rectangle 1202"/>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4" name="Rectangle 1203"/>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5" name="Rectangle 1204"/>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6" name="Rectangle 1205"/>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7" name="Rectangle 1206"/>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8" name="Rectangle 1207"/>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9" name="Rectangle 1208"/>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0" name="Rectangle 1209"/>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1" name="Rectangle 1210"/>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2" name="Rectangle 1211"/>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3" name="Rectangle 1212"/>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4" name="Rectangle 1213"/>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5" name="Rectangle 1214"/>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6" name="Rectangle 1215"/>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7" name="Rectangle 1216"/>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8" name="Rectangle 1217"/>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9" name="Rectangle 1218"/>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0" name="Rectangle 1219"/>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1" name="Rectangle 1220"/>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2" name="Rectangle 1221"/>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3" name="Rectangle 1222"/>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4" name="Rectangle 1223"/>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5" name="Rectangle 1224"/>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6" name="Rectangle 1225"/>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7" name="Rectangle 1226"/>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8" name="Rectangle 1227"/>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9" name="Rectangle 1228"/>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0" name="Rectangle 1229"/>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1" name="Rectangle 1230"/>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2" name="Rectangle 1231"/>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3" name="Rectangle 1232"/>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4" name="Rectangle 1233"/>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5" name="Rectangle 1234"/>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6" name="Rectangle 1235"/>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7" name="Rectangle 1236"/>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8" name="Rectangle 1237"/>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9" name="Rectangle 1238"/>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0" name="Rectangle 1239"/>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1" name="Rectangle 1240"/>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2" name="Rectangle 1241"/>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3" name="Rectangle 1242"/>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4" name="Rectangle 1243"/>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5" name="Rectangle 1244"/>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6" name="Rectangle 1245"/>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7" name="Rectangle 1246"/>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8" name="Rectangle 1247"/>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9" name="Rectangle 1248"/>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0" name="Rectangle 1249"/>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1" name="Rectangle 1250"/>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2" name="Rectangle 1251"/>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3" name="Rectangle 1252"/>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4" name="Rectangle 1253"/>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5" name="Rectangle 1254"/>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6" name="Rectangle 1255"/>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7" name="Rectangle 1256"/>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8" name="Rectangle 1257"/>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9" name="Rectangle 1258"/>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0" name="Rectangle 1259"/>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1" name="Rectangle 1260"/>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2" name="Rectangle 1261"/>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3" name="Rectangle 1262"/>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4" name="Rectangle 1263"/>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5" name="Rectangle 1264"/>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6" name="Rectangle 1265"/>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7" name="Rectangle 1266"/>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8" name="Rectangle 1267"/>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9" name="Rectangle 1268"/>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0" name="Rectangle 1269"/>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1" name="Rectangle 1270"/>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2" name="Rectangle 1271"/>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3" name="Rectangle 1272"/>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4" name="Rectangle 1273"/>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5" name="Rectangle 1274"/>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6" name="Rectangle 1275"/>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7" name="Rectangle 1276"/>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8" name="Rectangle 1277"/>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9" name="Rectangle 1278"/>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0" name="Rectangle 1279"/>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1" name="Rectangle 1280"/>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2" name="Rectangle 1281"/>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3" name="Rectangle 1282"/>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4" name="Rectangle 1283"/>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5" name="Rectangle 1284"/>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6" name="Rectangle 1285"/>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7" name="Rectangle 1286"/>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8" name="Rectangle 1287"/>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9" name="Rectangle 1288"/>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0" name="Rectangle 1289"/>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1" name="Rectangle 1290"/>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2" name="Rectangle 1291"/>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3" name="Rectangle 1292"/>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4" name="Rectangle 1293"/>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5" name="Rectangle 1294"/>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6" name="Rectangle 1295"/>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7" name="Rectangle 1296"/>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8" name="Rectangle 1297"/>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9" name="Rectangle 1298"/>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0" name="Rectangle 1299"/>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1" name="Rectangle 1300"/>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2" name="Rectangle 1301"/>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3" name="Rectangle 1302"/>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4" name="Rectangle 1303"/>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5" name="Rectangle 1304"/>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6" name="Rectangle 1305"/>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7" name="Rectangle 1306"/>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8" name="Rectangle 1307"/>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9" name="Rectangle 1308"/>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0" name="Rectangle 1309"/>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1" name="Rectangle 1310"/>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2" name="Rectangle 1311"/>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3" name="Rectangle 1312"/>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4" name="Rectangle 1313"/>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5" name="Rectangle 1314"/>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6" name="Rectangle 1315"/>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7" name="Rectangle 1316"/>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8" name="Rectangle 1317"/>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9" name="Rectangle 1318"/>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0" name="Rectangle 1319"/>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1" name="Rectangle 1320"/>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2" name="Rectangle 1321"/>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3" name="Rectangle 1322"/>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4" name="Rectangle 1323"/>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5" name="Rectangle 1324"/>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6" name="Rectangle 1325"/>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7" name="Rectangle 1326"/>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8" name="Rectangle 1327"/>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9" name="Rectangle 1328"/>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0" name="Rectangle 1329"/>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1" name="Rectangle 1330"/>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2" name="Rectangle 1331"/>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3" name="Rectangle 1332"/>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4" name="Rectangle 1333"/>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5" name="Rectangle 1334"/>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6" name="Rectangle 1335"/>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7" name="Rectangle 1336"/>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8" name="Rectangle 1337"/>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9" name="Rectangle 1338"/>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0" name="Rectangle 1339"/>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1" name="Rectangle 1340"/>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2" name="Rectangle 1341"/>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3" name="Rectangle 1342"/>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4" name="Rectangle 1343"/>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5" name="Rectangle 1344"/>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6" name="Rectangle 1345"/>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7" name="Rectangle 1346"/>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8" name="Rectangle 1347"/>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9" name="Rectangle 1348"/>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0" name="Rectangle 1349"/>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1" name="Rectangle 1350"/>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2" name="Rectangle 1351"/>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3" name="Rectangle 1352"/>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4" name="Rectangle 1353"/>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5" name="Rectangle 1354"/>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6" name="Rectangle 1355"/>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7" name="Rectangle 1356"/>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8" name="Rectangle 1357"/>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9" name="Rectangle 1358"/>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0" name="Rectangle 1359"/>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1" name="Rectangle 1360"/>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2" name="Rectangle 1361"/>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3" name="Rectangle 1362"/>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4" name="Rectangle 1363"/>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5" name="Rectangle 1364"/>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6" name="Rectangle 1365"/>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7" name="Rectangle 1366"/>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8" name="Rectangle 1367"/>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9" name="Rectangle 1368"/>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0" name="Rectangle 1369"/>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1" name="Rectangle 1370"/>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2" name="Rectangle 1371"/>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3" name="Rectangle 1372"/>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4" name="Rectangle 1373"/>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5" name="Rectangle 1374"/>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6" name="Rectangle 1375"/>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7" name="Rectangle 1376"/>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8" name="Rectangle 1377"/>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9" name="Rectangle 1378"/>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0" name="Rectangle 1379"/>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1" name="Rectangle 1380"/>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2" name="Rectangle 1381"/>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3" name="Rectangle 1382"/>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4" name="Rectangle 1383"/>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5" name="Rectangle 1384"/>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6" name="Rectangle 1385"/>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7" name="Rectangle 1386"/>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8" name="Rectangle 1387"/>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9" name="Rectangle 1388"/>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0" name="Rectangle 1389"/>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1" name="Rectangle 1390"/>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2" name="Rectangle 1391"/>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3" name="Rectangle 1392"/>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4" name="Rectangle 1393"/>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5" name="Rectangle 1394"/>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6" name="Rectangle 1395"/>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7" name="Rectangle 1396"/>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8" name="Rectangle 1397"/>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9" name="Rectangle 1398"/>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0" name="Rectangle 1399"/>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1" name="Rectangle 1400"/>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2" name="Rectangle 1401"/>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3" name="Rectangle 1402"/>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4" name="Rectangle 1403"/>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5" name="Rectangle 1404"/>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6" name="Rectangle 1405"/>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7" name="Rectangle 1406"/>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8" name="Rectangle 1407"/>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9" name="Rectangle 1408"/>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0" name="Rectangle 1409"/>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1" name="Rectangle 1410"/>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2" name="Rectangle 1411"/>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3" name="Rectangle 1412"/>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4" name="Rectangle 1413"/>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5" name="Rectangle 1414"/>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6" name="Rectangle 1415"/>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7" name="Rectangle 1416"/>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8" name="Rectangle 1417"/>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9" name="Rectangle 1418"/>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0" name="Rectangle 1419"/>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1" name="Rectangle 1420"/>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2" name="Rectangle 1421"/>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3" name="Rectangle 1422"/>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4" name="Rectangle 1423"/>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5" name="Rectangle 1424"/>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6" name="Rectangle 1425"/>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7" name="Rectangle 1426"/>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8" name="Rectangle 1427"/>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9" name="Rectangle 1428"/>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0" name="Rectangle 1429"/>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1" name="Rectangle 1430"/>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2" name="Rectangle 1431"/>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3" name="Rectangle 1432"/>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4" name="Rectangle 1433"/>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5" name="Rectangle 1434"/>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6" name="Rectangle 1435"/>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7" name="Rectangle 1436"/>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8" name="Rectangle 1437"/>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9" name="Rectangle 1438"/>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0" name="Rectangle 1439"/>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1" name="Rectangle 1440"/>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2" name="Rectangle 1441"/>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3" name="Rectangle 1442"/>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4" name="Rectangle 1443"/>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5" name="Rectangle 1444"/>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6" name="Rectangle 1445"/>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7" name="Rectangle 1446"/>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8" name="Rectangle 1447"/>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9" name="Rectangle 1448"/>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0" name="Rectangle 1449"/>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1" name="Rectangle 1450"/>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2" name="Rectangle 1451"/>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3" name="Rectangle 1452"/>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4" name="Rectangle 1453"/>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5" name="Rectangle 1454"/>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6" name="Rectangle 1455"/>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7" name="Rectangle 1456"/>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8" name="Rectangle 1457"/>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9" name="Rectangle 1458"/>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0" name="Rectangle 1459"/>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1" name="Rectangle 1460"/>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2" name="Rectangle 1461"/>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3" name="Rectangle 1462"/>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4" name="Rectangle 1463"/>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5" name="Rectangle 1464"/>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6" name="Rectangle 1465"/>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7" name="Rectangle 1466"/>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8" name="Rectangle 1467"/>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9" name="Rectangle 1468"/>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0" name="Rectangle 1469"/>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1" name="Rectangle 1470"/>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2" name="Rectangle 1471"/>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3" name="Rectangle 1472"/>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4" name="Rectangle 1473"/>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5" name="Rectangle 1474"/>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6" name="Rectangle 1475"/>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7" name="Rectangle 1476"/>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8" name="Rectangle 1477"/>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9" name="Rectangle 1478"/>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0" name="Rectangle 1479"/>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1" name="Rectangle 1480"/>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2" name="Rectangle 1481"/>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3" name="Rectangle 1482"/>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4" name="Rectangle 1483"/>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5" name="Rectangle 1484"/>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6" name="Rectangle 1485"/>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7" name="Rectangle 1486"/>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8" name="Rectangle 1487"/>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9" name="Rectangle 1488"/>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0" name="Rectangle 1489"/>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1" name="Rectangle 1490"/>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2" name="Rectangle 1491"/>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019" name="grid lines - 1&quot; - horizontal"/>
            <p:cNvGrpSpPr/>
            <p:nvPr userDrawn="1"/>
          </p:nvGrpSpPr>
          <p:grpSpPr>
            <a:xfrm>
              <a:off x="-304396" y="-228600"/>
              <a:ext cx="12801600" cy="7315200"/>
              <a:chOff x="-304396" y="-228600"/>
              <a:chExt cx="12801600" cy="7315200"/>
            </a:xfrm>
          </p:grpSpPr>
          <p:cxnSp>
            <p:nvCxnSpPr>
              <p:cNvPr id="1036" name="Straight Connector 1035"/>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020" name="grid lines - 1&quot; - vertical"/>
            <p:cNvGrpSpPr/>
            <p:nvPr userDrawn="1"/>
          </p:nvGrpSpPr>
          <p:grpSpPr>
            <a:xfrm>
              <a:off x="-304396" y="-228600"/>
              <a:ext cx="12799608" cy="7315200"/>
              <a:chOff x="-304396" y="-228600"/>
              <a:chExt cx="12799608" cy="7315200"/>
            </a:xfrm>
          </p:grpSpPr>
          <p:cxnSp>
            <p:nvCxnSpPr>
              <p:cNvPr id="1021" name="Straight Connector 102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1008" name="Rectangle 1007"/>
          <p:cNvSpPr/>
          <p:nvPr userDrawn="1"/>
        </p:nvSpPr>
        <p:spPr bwMode="auto">
          <a:xfrm>
            <a:off x="2898752" y="1143000"/>
            <a:ext cx="4572525" cy="4572000"/>
          </a:xfrm>
          <a:prstGeom prst="rect">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r>
              <a:rPr lang="en-US" sz="2267" dirty="0" smtClean="0">
                <a:gradFill>
                  <a:gsLst>
                    <a:gs pos="0">
                      <a:srgbClr val="FFFFFF"/>
                    </a:gs>
                    <a:gs pos="100000">
                      <a:srgbClr val="FFFFFF"/>
                    </a:gs>
                  </a:gsLst>
                  <a:lin ang="5400000" scaled="0"/>
                </a:gradFill>
              </a:rPr>
              <a:t>PHOTO PLACEHOLDER</a:t>
            </a:r>
          </a:p>
        </p:txBody>
      </p:sp>
      <p:sp>
        <p:nvSpPr>
          <p:cNvPr id="1009" name="Rectangle 1008"/>
          <p:cNvSpPr/>
          <p:nvPr userDrawn="1"/>
        </p:nvSpPr>
        <p:spPr bwMode="auto">
          <a:xfrm>
            <a:off x="7608473" y="3493008"/>
            <a:ext cx="2149400" cy="22219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0" name="Rectangle 1009"/>
          <p:cNvSpPr/>
          <p:nvPr userDrawn="1"/>
        </p:nvSpPr>
        <p:spPr bwMode="auto">
          <a:xfrm>
            <a:off x="7608473" y="1140967"/>
            <a:ext cx="2149400" cy="22219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1" name="Freeform 5"/>
          <p:cNvSpPr>
            <a:spLocks noEditPoints="1"/>
          </p:cNvSpPr>
          <p:nvPr userDrawn="1"/>
        </p:nvSpPr>
        <p:spPr bwMode="auto">
          <a:xfrm>
            <a:off x="7755702" y="2130345"/>
            <a:ext cx="1446589" cy="243241"/>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52" tIns="45727" rIns="91452" bIns="45727" numCol="1" anchor="t" anchorCtr="0" compatLnSpc="1">
            <a:prstTxWarp prst="textNoShape">
              <a:avLst/>
            </a:prstTxWarp>
          </a:bodyPr>
          <a:lstStyle/>
          <a:p>
            <a:pPr defTabSz="914462"/>
            <a:endParaRPr lang="en-US" sz="1867" dirty="0">
              <a:solidFill>
                <a:srgbClr val="292929"/>
              </a:solidFill>
            </a:endParaRPr>
          </a:p>
        </p:txBody>
      </p:sp>
      <p:sp>
        <p:nvSpPr>
          <p:cNvPr id="1012" name="Rectangle 1011"/>
          <p:cNvSpPr/>
          <p:nvPr userDrawn="1"/>
        </p:nvSpPr>
        <p:spPr bwMode="auto">
          <a:xfrm>
            <a:off x="2898752" y="4343400"/>
            <a:ext cx="4572525" cy="1371601"/>
          </a:xfrm>
          <a:prstGeom prst="rect">
            <a:avLst/>
          </a:prstGeom>
          <a:solidFill>
            <a:srgbClr val="09AC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904" tIns="182904" rIns="91448" bIns="45724" numCol="1" rtlCol="0" anchor="t" anchorCtr="0" compatLnSpc="1">
            <a:prstTxWarp prst="textNoShape">
              <a:avLst/>
            </a:prstTxWarp>
          </a:bodyPr>
          <a:lstStyle/>
          <a:p>
            <a:pPr defTabSz="914198" fontAlgn="base">
              <a:lnSpc>
                <a:spcPct val="75000"/>
              </a:lnSpc>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013" name="Title 198"/>
          <p:cNvSpPr>
            <a:spLocks noGrp="1"/>
          </p:cNvSpPr>
          <p:nvPr>
            <p:ph type="title" hasCustomPrompt="1"/>
          </p:nvPr>
        </p:nvSpPr>
        <p:spPr>
          <a:xfrm>
            <a:off x="2898752" y="4779901"/>
            <a:ext cx="4572525" cy="498599"/>
          </a:xfrm>
        </p:spPr>
        <p:txBody>
          <a:bodyPr lIns="102884" rIns="102884" anchor="ctr" anchorCtr="0"/>
          <a:lstStyle>
            <a:lvl1pPr>
              <a:defRPr sz="3600" b="1" i="0" baseline="0">
                <a:gradFill flip="none" rotWithShape="1">
                  <a:gsLst>
                    <a:gs pos="4583">
                      <a:srgbClr val="FFFFFF"/>
                    </a:gs>
                    <a:gs pos="100000">
                      <a:srgbClr val="FFFFFF"/>
                    </a:gs>
                  </a:gsLst>
                  <a:lin ang="5400000" scaled="0"/>
                  <a:tileRect/>
                </a:gradFill>
              </a:defRPr>
            </a:lvl1pPr>
          </a:lstStyle>
          <a:p>
            <a:r>
              <a:rPr lang="en-US" dirty="0" smtClean="0"/>
              <a:t>Presentation Title</a:t>
            </a:r>
            <a:endParaRPr lang="en-US" dirty="0"/>
          </a:p>
        </p:txBody>
      </p:sp>
      <p:sp>
        <p:nvSpPr>
          <p:cNvPr id="1014" name="Text Placeholder 202"/>
          <p:cNvSpPr>
            <a:spLocks noGrp="1"/>
          </p:cNvSpPr>
          <p:nvPr>
            <p:ph type="body" sz="quarter" idx="10" hasCustomPrompt="1"/>
          </p:nvPr>
        </p:nvSpPr>
        <p:spPr>
          <a:xfrm>
            <a:off x="7608475" y="3985514"/>
            <a:ext cx="2149399" cy="1236983"/>
          </a:xfrm>
        </p:spPr>
        <p:txBody>
          <a:bodyPr lIns="102884" rIns="102884" anchor="ctr" anchorCtr="0">
            <a:noAutofit/>
          </a:bodyPr>
          <a:lstStyle>
            <a:lvl1pPr marL="0" indent="0">
              <a:lnSpc>
                <a:spcPct val="85000"/>
              </a:lnSpc>
              <a:spcBef>
                <a:spcPts val="0"/>
              </a:spcBef>
              <a:buFont typeface="Arial" pitchFamily="34" charset="0"/>
              <a:buNone/>
              <a:defRPr sz="2800" spc="-31" baseline="0">
                <a:gradFill>
                  <a:gsLst>
                    <a:gs pos="1250">
                      <a:srgbClr val="FFFFFF"/>
                    </a:gs>
                    <a:gs pos="6250">
                      <a:srgbClr val="FFFFFF"/>
                    </a:gs>
                  </a:gsLst>
                  <a:lin ang="5400000" scaled="0"/>
                </a:gradFill>
              </a:defRPr>
            </a:lvl1pPr>
          </a:lstStyle>
          <a:p>
            <a:pPr lvl="0"/>
            <a:r>
              <a:rPr lang="en-US" dirty="0" smtClean="0"/>
              <a:t>Speaker Name</a:t>
            </a:r>
          </a:p>
        </p:txBody>
      </p:sp>
      <p:sp>
        <p:nvSpPr>
          <p:cNvPr id="1015" name="small box shadow"/>
          <p:cNvSpPr/>
          <p:nvPr userDrawn="1"/>
        </p:nvSpPr>
        <p:spPr bwMode="auto">
          <a:xfrm>
            <a:off x="7608474" y="5715001"/>
            <a:ext cx="2146079"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small box shadow"/>
          <p:cNvSpPr/>
          <p:nvPr userDrawn="1"/>
        </p:nvSpPr>
        <p:spPr bwMode="auto">
          <a:xfrm>
            <a:off x="2898751" y="5715001"/>
            <a:ext cx="4572527"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02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125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animBg="1"/>
      <p:bldP spid="1016"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Light" pitchFamily="34"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08171" y="1143001"/>
            <a:ext cx="10975659"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260639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608171" y="1143001"/>
            <a:ext cx="10975659" cy="200054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1571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8171" y="1143001"/>
            <a:ext cx="5398905"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6" y="1143001"/>
            <a:ext cx="5400493"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4088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56017362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9216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6" name="Content Placeholder 16"/>
          <p:cNvSpPr>
            <a:spLocks noGrp="1"/>
          </p:cNvSpPr>
          <p:nvPr>
            <p:ph sz="quarter" idx="13" hasCustomPrompt="1"/>
          </p:nvPr>
        </p:nvSpPr>
        <p:spPr>
          <a:xfrm>
            <a:off x="911424" y="2996952"/>
            <a:ext cx="3360373"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8"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9951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1+#ppt_w/2"/>
                                          </p:val>
                                        </p:tav>
                                        <p:tav tm="100000">
                                          <p:val>
                                            <p:strVal val="#ppt_x"/>
                                          </p:val>
                                        </p:tav>
                                      </p:tavLst>
                                    </p:anim>
                                    <p:anim calcmode="lin" valueType="num">
                                      <p:cBhvr additive="base">
                                        <p:cTn id="2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tmplLst>
          <p:tmpl>
            <p:tnLst>
              <p:par>
                <p:cTn presetID="2" presetClass="entr" presetSubtype="2"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1+#ppt_w/2"/>
                          </p:val>
                        </p:tav>
                        <p:tav tm="100000">
                          <p:val>
                            <p:strVal val="#ppt_x"/>
                          </p:val>
                        </p:tav>
                      </p:tavLst>
                    </p:anim>
                    <p:anim calcmode="lin" valueType="num">
                      <p:cBhvr additive="base">
                        <p:cTn dur="10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tmplLst>
          <p:tmpl>
            <p:tnLst>
              <p:par>
                <p:cTn presetID="2" presetClass="entr" presetSubtype="2" decel="10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decel="10000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4" hasCustomPrompt="1"/>
          </p:nvPr>
        </p:nvSpPr>
        <p:spPr>
          <a:xfrm>
            <a:off x="911424" y="4293096"/>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8" name="Content Placeholder 16"/>
          <p:cNvSpPr>
            <a:spLocks noGrp="1"/>
          </p:cNvSpPr>
          <p:nvPr>
            <p:ph sz="quarter" idx="15" hasCustomPrompt="1"/>
          </p:nvPr>
        </p:nvSpPr>
        <p:spPr>
          <a:xfrm>
            <a:off x="7824192" y="2996952"/>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9" name="Content Placeholder 16"/>
          <p:cNvSpPr>
            <a:spLocks noGrp="1"/>
          </p:cNvSpPr>
          <p:nvPr>
            <p:ph sz="quarter" idx="16" hasCustomPrompt="1"/>
          </p:nvPr>
        </p:nvSpPr>
        <p:spPr>
          <a:xfrm>
            <a:off x="4367808" y="2996952"/>
            <a:ext cx="3360373" cy="1224136"/>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7" hasCustomPrompt="1"/>
          </p:nvPr>
        </p:nvSpPr>
        <p:spPr>
          <a:xfrm>
            <a:off x="4367808" y="4293096"/>
            <a:ext cx="3360373" cy="1224136"/>
          </a:xfrm>
          <a:prstGeom prst="rect">
            <a:avLst/>
          </a:prstGeom>
          <a:gradFill flip="none" rotWithShape="1">
            <a:gsLst>
              <a:gs pos="0">
                <a:srgbClr val="7DA029"/>
              </a:gs>
              <a:gs pos="100000">
                <a:srgbClr val="9CB734"/>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8" hasCustomPrompt="1"/>
          </p:nvPr>
        </p:nvSpPr>
        <p:spPr>
          <a:xfrm>
            <a:off x="7824192"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614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1+#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1+#ppt_w/2"/>
                                          </p:val>
                                        </p:tav>
                                        <p:tav tm="100000">
                                          <p:val>
                                            <p:strVal val="#ppt_x"/>
                                          </p:val>
                                        </p:tav>
                                      </p:tavLst>
                                    </p:anim>
                                    <p:anim calcmode="lin" valueType="num">
                                      <p:cBhvr additive="base">
                                        <p:cTn id="36" dur="10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9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1+#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1+#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9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9" name="Content Placeholder 16"/>
          <p:cNvSpPr>
            <a:spLocks noGrp="1"/>
          </p:cNvSpPr>
          <p:nvPr>
            <p:ph sz="quarter" idx="10" hasCustomPrompt="1"/>
          </p:nvPr>
        </p:nvSpPr>
        <p:spPr>
          <a:xfrm>
            <a:off x="911424" y="1700808"/>
            <a:ext cx="3360373" cy="2520280"/>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2" hasCustomPrompt="1"/>
          </p:nvPr>
        </p:nvSpPr>
        <p:spPr>
          <a:xfrm>
            <a:off x="7824192" y="1700808"/>
            <a:ext cx="3360373" cy="2520280"/>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2" name="Content Placeholder 16"/>
          <p:cNvSpPr>
            <a:spLocks noGrp="1"/>
          </p:cNvSpPr>
          <p:nvPr>
            <p:ph sz="quarter" idx="13" hasCustomPrompt="1"/>
          </p:nvPr>
        </p:nvSpPr>
        <p:spPr>
          <a:xfrm>
            <a:off x="911424"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3" name="Content Placeholder 16"/>
          <p:cNvSpPr>
            <a:spLocks noGrp="1"/>
          </p:cNvSpPr>
          <p:nvPr>
            <p:ph sz="quarter" idx="15" hasCustomPrompt="1"/>
          </p:nvPr>
        </p:nvSpPr>
        <p:spPr>
          <a:xfrm>
            <a:off x="7824192" y="4293096"/>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4"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597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2" decel="10000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6816757"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3881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6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6" name="Content Placeholder 6"/>
          <p:cNvSpPr>
            <a:spLocks noGrp="1"/>
          </p:cNvSpPr>
          <p:nvPr>
            <p:ph sz="quarter" idx="14"/>
          </p:nvPr>
        </p:nvSpPr>
        <p:spPr>
          <a:xfrm>
            <a:off x="508000" y="1905000"/>
            <a:ext cx="11176000" cy="4221163"/>
          </a:xfrm>
        </p:spPr>
        <p:txBody>
          <a:bodyPr>
            <a:normAutofit/>
          </a:bodyPr>
          <a:lstStyle>
            <a:lvl1pPr marL="463520" indent="-463520">
              <a:buFont typeface="Wingdings" pitchFamily="2" charset="2"/>
              <a:buChar char="§"/>
              <a:defRPr sz="4800">
                <a:solidFill>
                  <a:schemeClr val="tx1"/>
                </a:solidFill>
              </a:defRPr>
            </a:lvl1pPr>
            <a:lvl2pPr marL="1064613" indent="-455054">
              <a:buFont typeface="Wingdings" pitchFamily="2" charset="2"/>
              <a:buChar char="§"/>
              <a:defRPr sz="4800">
                <a:solidFill>
                  <a:schemeClr val="tx1"/>
                </a:solidFill>
              </a:defRPr>
            </a:lvl2pPr>
            <a:lvl3pPr marL="1682638" indent="-463520">
              <a:buFont typeface="Wingdings" pitchFamily="2" charset="2"/>
              <a:buChar char="§"/>
              <a:defRPr sz="4800">
                <a:solidFill>
                  <a:schemeClr val="tx1"/>
                </a:solidFill>
              </a:defRPr>
            </a:lvl3pPr>
            <a:lvl4pPr marL="2283731" indent="-455054">
              <a:buFont typeface="Wingdings" pitchFamily="2" charset="2"/>
              <a:buChar char="§"/>
              <a:defRPr sz="4800">
                <a:solidFill>
                  <a:schemeClr val="tx1"/>
                </a:solidFill>
              </a:defRPr>
            </a:lvl4pPr>
            <a:lvl5pPr marL="2901757" indent="-463520">
              <a:buFont typeface="Wingdings" pitchFamily="2" charset="2"/>
              <a:buChar char="§"/>
              <a:defRPr sz="4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5321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Legal">
    <p:spTree>
      <p:nvGrpSpPr>
        <p:cNvPr id="1" name=""/>
        <p:cNvGrpSpPr/>
        <p:nvPr/>
      </p:nvGrpSpPr>
      <p:grpSpPr>
        <a:xfrm>
          <a:off x="0" y="0"/>
          <a:ext cx="0" cy="0"/>
          <a:chOff x="0" y="0"/>
          <a:chExt cx="0" cy="0"/>
        </a:xfrm>
      </p:grpSpPr>
      <p:sp>
        <p:nvSpPr>
          <p:cNvPr id="25" name="Rectangle 24"/>
          <p:cNvSpPr/>
          <p:nvPr userDrawn="1"/>
        </p:nvSpPr>
        <p:spPr>
          <a:xfrm>
            <a:off x="3" y="1"/>
            <a:ext cx="12191999"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9"/>
            <a:endParaRPr lang="en-US" sz="2400" dirty="0">
              <a:solidFill>
                <a:srgbClr val="FFFFFF"/>
              </a:solidFill>
            </a:endParaRPr>
          </a:p>
        </p:txBody>
      </p:sp>
      <p:sp>
        <p:nvSpPr>
          <p:cNvPr id="49" name="TextBox 48"/>
          <p:cNvSpPr txBox="1"/>
          <p:nvPr userDrawn="1"/>
        </p:nvSpPr>
        <p:spPr>
          <a:xfrm>
            <a:off x="508001" y="6154424"/>
            <a:ext cx="9398001" cy="512827"/>
          </a:xfrm>
          <a:prstGeom prst="rect">
            <a:avLst/>
          </a:prstGeom>
          <a:noFill/>
        </p:spPr>
        <p:txBody>
          <a:bodyPr wrap="square" lIns="121915" tIns="60957" rIns="121915" bIns="60957" rtlCol="0" anchor="b" anchorCtr="0">
            <a:spAutoFit/>
          </a:bodyPr>
          <a:lstStyle/>
          <a:p>
            <a:pPr defTabSz="1219119">
              <a:spcBef>
                <a:spcPts val="800"/>
              </a:spcBef>
            </a:pPr>
            <a:r>
              <a:rPr lang="en-US" sz="933" dirty="0" smtClean="0">
                <a:solidFill>
                  <a:srgbClr val="FFFFFF"/>
                </a:solidFill>
              </a:rPr>
              <a:t>© 201</a:t>
            </a:r>
            <a:r>
              <a:rPr lang="ru-RU" sz="933" dirty="0" smtClean="0">
                <a:solidFill>
                  <a:srgbClr val="FFFFFF"/>
                </a:solidFill>
              </a:rPr>
              <a:t>2</a:t>
            </a:r>
            <a:r>
              <a:rPr lang="en-US" sz="933" dirty="0" smtClean="0">
                <a:solidFill>
                  <a:srgbClr val="FFFFFF"/>
                </a:solidFill>
              </a:rPr>
              <a:t> Microsoft Corporation. </a:t>
            </a:r>
          </a:p>
          <a:p>
            <a:pPr defTabSz="1219119">
              <a:spcBef>
                <a:spcPts val="800"/>
              </a:spcBef>
            </a:pPr>
            <a:r>
              <a:rPr lang="en-US" sz="933" dirty="0" smtClean="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519239" y="6465354"/>
            <a:ext cx="1065236" cy="1729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121915" tIns="60957" rIns="121915" bIns="60957" numCol="1" anchor="t" anchorCtr="0" compatLnSpc="1">
            <a:prstTxWarp prst="textNoShape">
              <a:avLst/>
            </a:prstTxWarp>
          </a:bodyPr>
          <a:lstStyle/>
          <a:p>
            <a:pPr defTabSz="1219119">
              <a:defRPr/>
            </a:pPr>
            <a:endParaRPr lang="en-US" sz="2400" kern="0">
              <a:solidFill>
                <a:sysClr val="windowText" lastClr="000000"/>
              </a:solidFill>
            </a:endParaRPr>
          </a:p>
        </p:txBody>
      </p:sp>
      <p:sp>
        <p:nvSpPr>
          <p:cNvPr id="10" name="TextBox 9"/>
          <p:cNvSpPr txBox="1"/>
          <p:nvPr userDrawn="1"/>
        </p:nvSpPr>
        <p:spPr>
          <a:xfrm>
            <a:off x="3479800" y="2996255"/>
            <a:ext cx="5232400" cy="1230652"/>
          </a:xfrm>
          <a:prstGeom prst="rect">
            <a:avLst/>
          </a:prstGeom>
          <a:noFill/>
        </p:spPr>
        <p:txBody>
          <a:bodyPr wrap="square" lIns="121915" tIns="60957" rIns="121915" bIns="60957" rtlCol="0" anchor="ctr" anchorCtr="0">
            <a:spAutoFit/>
          </a:bodyPr>
          <a:lstStyle/>
          <a:p>
            <a:pPr defTabSz="1219119">
              <a:spcBef>
                <a:spcPts val="800"/>
              </a:spcBef>
            </a:pPr>
            <a:r>
              <a:rPr lang="en-US" sz="933"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defTabSz="1219119">
              <a:spcBef>
                <a:spcPts val="800"/>
              </a:spcBef>
            </a:pPr>
            <a:r>
              <a:rPr lang="en-US" sz="933" cap="all" dirty="0" smtClean="0">
                <a:solidFill>
                  <a:srgbClr val="FFFFFF"/>
                </a:solidFill>
              </a:rPr>
              <a:t>Microsoft makes no warranties, express, implied or statutory, as to the information in this presentation.</a:t>
            </a:r>
          </a:p>
        </p:txBody>
      </p:sp>
      <p:pic>
        <p:nvPicPr>
          <p:cNvPr id="7" name="Picture 3" descr="C:\Users\davecraw\Documents\Assets\DVD_ART34\Logos\MICROSOFT\Microsoft corporate logo and tagline MS generic brand.png"/>
          <p:cNvPicPr>
            <a:picLocks noChangeAspect="1" noChangeArrowheads="1"/>
          </p:cNvPicPr>
          <p:nvPr userDrawn="1"/>
        </p:nvPicPr>
        <p:blipFill rotWithShape="1">
          <a:blip r:embed="rId2"/>
          <a:srcRect r="24600" b="39486"/>
          <a:stretch/>
        </p:blipFill>
        <p:spPr bwMode="auto">
          <a:xfrm>
            <a:off x="3605335" y="1939667"/>
            <a:ext cx="4981331" cy="862288"/>
          </a:xfrm>
          <a:prstGeom prst="rect">
            <a:avLst/>
          </a:prstGeom>
          <a:noFill/>
        </p:spPr>
      </p:pic>
    </p:spTree>
    <p:extLst>
      <p:ext uri="{BB962C8B-B14F-4D97-AF65-F5344CB8AC3E}">
        <p14:creationId xmlns:p14="http://schemas.microsoft.com/office/powerpoint/2010/main" val="38782794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22854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204636"/>
            <a:ext cx="11653521" cy="1520916"/>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5208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19.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2" r:id="rId16"/>
    <p:sldLayoutId id="214748380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468" y="-228600"/>
            <a:ext cx="12806927"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173" y="1143001"/>
            <a:ext cx="10979641"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08173" y="229617"/>
            <a:ext cx="10975657" cy="609399"/>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190986833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Lst>
  <p:transition>
    <p:fade/>
  </p:transition>
  <p:timing>
    <p:tnLst>
      <p:par>
        <p:cTn id="1" dur="indefinite" restart="never" nodeType="tmRoot"/>
      </p:par>
    </p:tnLst>
  </p:timing>
  <p:hf hdr="0" dt="0"/>
  <p:txStyles>
    <p:titleStyle>
      <a:lvl1pPr algn="l" defTabSz="914462" rtl="0" eaLnBrk="1" latinLnBrk="0" hangingPunct="1">
        <a:lnSpc>
          <a:spcPct val="90000"/>
        </a:lnSpc>
        <a:spcBef>
          <a:spcPct val="0"/>
        </a:spcBef>
        <a:buNone/>
        <a:defRPr lang="en-US" sz="4400" b="1" kern="1200" cap="none" spc="-151"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290545" indent="-290545" algn="l" defTabSz="914462" rtl="0" eaLnBrk="1" latinLnBrk="0" hangingPunct="1">
        <a:lnSpc>
          <a:spcPct val="90000"/>
        </a:lnSpc>
        <a:spcBef>
          <a:spcPct val="20000"/>
        </a:spcBef>
        <a:buClrTx/>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589027" indent="-284194" algn="l" defTabSz="914462" rtl="0" eaLnBrk="1" latinLnBrk="0" hangingPunct="1">
        <a:lnSpc>
          <a:spcPct val="90000"/>
        </a:lnSpc>
        <a:spcBef>
          <a:spcPct val="20000"/>
        </a:spcBef>
        <a:buClrTx/>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884334" indent="-284194" algn="l" defTabSz="914462" rtl="0" eaLnBrk="1" latinLnBrk="0" hangingPunct="1">
        <a:lnSpc>
          <a:spcPct val="90000"/>
        </a:lnSpc>
        <a:spcBef>
          <a:spcPct val="20000"/>
        </a:spcBef>
        <a:buClrTx/>
        <a:buSzPct val="90000"/>
        <a:buFont typeface="Arial" pitchFamily="34" charset="0"/>
        <a:buChar char="•"/>
        <a:defRPr lang="en-US" sz="2400" kern="1200" dirty="0">
          <a:gradFill>
            <a:gsLst>
              <a:gs pos="0">
                <a:schemeClr val="tx1"/>
              </a:gs>
              <a:gs pos="86000">
                <a:schemeClr val="tx1"/>
              </a:gs>
            </a:gsLst>
            <a:lin ang="5400000" scaled="0"/>
          </a:gradFill>
          <a:latin typeface="+mn-lt"/>
          <a:ea typeface="+mn-ea"/>
          <a:cs typeface="+mn-cs"/>
        </a:defRPr>
      </a:lvl3pPr>
      <a:lvl4pPr marL="1147887" indent="-293719"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371748" indent="-223862"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ou.gs/wadc"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5.jpg"/><Relationship Id="rId5" Type="http://schemas.openxmlformats.org/officeDocument/2006/relationships/hyperlink" Target="http://www.google.com/url?sa=i&amp;rct=j&amp;q=&amp;esrc=s&amp;source=images&amp;cd=&amp;cad=rja&amp;uact=8&amp;ved=0CAcQjRw&amp;url=http://memegenerator.net/Willy-Wonka&amp;ei=BF1rVI_2FYPmao26guAF&amp;bvm=bv.79908130,d.d2s&amp;psig=AFQjCNFRG6Mll7DRYKdaafIRwRMosWEEjA&amp;ust=1416408699750479" TargetMode="Externa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www.intel.com/content/www/us/en/processors/xeon/xeon-e5-solutions.html" TargetMode="External"/><Relationship Id="rId1" Type="http://schemas.openxmlformats.org/officeDocument/2006/relationships/slideLayout" Target="../slideLayouts/slideLayout7.xml"/><Relationship Id="rId5" Type="http://schemas.openxmlformats.org/officeDocument/2006/relationships/image" Target="../media/image94.jp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microsofttranslator.com/bv.aspx?from=&amp;to=en&amp;a=http://ivanskiy.com/wp-content/uploads/2014/04/SQLIO_SumTable.png"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blog.altoros.com/raid-arrays-on-windows-azure.html"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12.jpg"/><Relationship Id="rId5" Type="http://schemas.openxmlformats.org/officeDocument/2006/relationships/hyperlink" Target="http://azure.microsoft.com/en-us/documentation/articles/storage-premium-storage-preview-portal/#using-linux-vms-with-premium-storage" TargetMode="External"/><Relationship Id="rId4" Type="http://schemas.openxmlformats.org/officeDocument/2006/relationships/hyperlink" Target="https://twitter.com/abokov/status/585493702308683779"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abokov/status/585493702308683779"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hyperlink" Target="https://github.com/richorama"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image" Target="../media/image113.png"/><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b="1" dirty="0" smtClean="0"/>
              <a:t>Тенденции разработки приложений</a:t>
            </a:r>
            <a:endParaRPr lang="en-US" sz="5400" b="1" dirty="0"/>
          </a:p>
        </p:txBody>
      </p:sp>
      <p:graphicFrame>
        <p:nvGraphicFramePr>
          <p:cNvPr id="4" name="Chart 3"/>
          <p:cNvGraphicFramePr>
            <a:graphicFrameLocks/>
          </p:cNvGraphicFramePr>
          <p:nvPr>
            <p:extLst>
              <p:ext uri="{D42A27DB-BD31-4B8C-83A1-F6EECF244321}">
                <p14:modId xmlns:p14="http://schemas.microsoft.com/office/powerpoint/2010/main" val="2004364093"/>
              </p:ext>
            </p:extLst>
          </p:nvPr>
        </p:nvGraphicFramePr>
        <p:xfrm>
          <a:off x="642748" y="1226493"/>
          <a:ext cx="11282331" cy="5499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0595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726" y="4897"/>
            <a:ext cx="10297800" cy="720000"/>
          </a:xfrm>
        </p:spPr>
        <p:txBody>
          <a:bodyPr>
            <a:normAutofit/>
          </a:bodyPr>
          <a:lstStyle/>
          <a:p>
            <a:r>
              <a:rPr lang="en-US" dirty="0" smtClean="0"/>
              <a:t>Microsoft Azure</a:t>
            </a:r>
            <a:r>
              <a:rPr lang="ru-RU" dirty="0" smtClean="0"/>
              <a:t> – важные отличия</a:t>
            </a:r>
            <a:endParaRPr lang="ru-RU" dirty="0"/>
          </a:p>
        </p:txBody>
      </p:sp>
      <p:sp>
        <p:nvSpPr>
          <p:cNvPr id="10" name="Title 1"/>
          <p:cNvSpPr txBox="1">
            <a:spLocks/>
          </p:cNvSpPr>
          <p:nvPr/>
        </p:nvSpPr>
        <p:spPr>
          <a:xfrm>
            <a:off x="144966" y="814712"/>
            <a:ext cx="11565082" cy="593177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Tx/>
              <a:buChar char="-"/>
            </a:pPr>
            <a:r>
              <a:rPr lang="ru-RU" dirty="0" smtClean="0"/>
              <a:t>Одна из самым быстро развивающих облачных платформ с поддержкой всех фреймворков и технологий – от .</a:t>
            </a:r>
            <a:r>
              <a:rPr lang="en-US" dirty="0" smtClean="0"/>
              <a:t>NET </a:t>
            </a:r>
            <a:r>
              <a:rPr lang="ru-RU" dirty="0" smtClean="0"/>
              <a:t>до </a:t>
            </a:r>
            <a:r>
              <a:rPr lang="en-US" dirty="0" smtClean="0"/>
              <a:t>Java</a:t>
            </a:r>
          </a:p>
          <a:p>
            <a:pPr marL="571500" indent="-571500">
              <a:buFontTx/>
              <a:buChar char="-"/>
            </a:pPr>
            <a:endParaRPr lang="ru-RU" dirty="0" smtClean="0"/>
          </a:p>
          <a:p>
            <a:pPr marL="571500" indent="-571500">
              <a:buFontTx/>
              <a:buChar char="-"/>
            </a:pPr>
            <a:r>
              <a:rPr lang="ru-RU" dirty="0" smtClean="0"/>
              <a:t>Широкий функционал является частью облачной платформы</a:t>
            </a:r>
            <a:endParaRPr lang="en-US" dirty="0" smtClean="0"/>
          </a:p>
          <a:p>
            <a:pPr marL="571500" indent="-571500">
              <a:buFontTx/>
              <a:buChar char="-"/>
            </a:pPr>
            <a:endParaRPr lang="ru-RU" dirty="0" smtClean="0"/>
          </a:p>
          <a:p>
            <a:pPr marL="571500" indent="-571500">
              <a:buFontTx/>
              <a:buChar char="-"/>
            </a:pPr>
            <a:r>
              <a:rPr lang="ru-RU" dirty="0" smtClean="0"/>
              <a:t>Отличная интеграция с решениями на базе своего хостинга</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одна из самых открытых плафторм в части интеграции с решениями на базе других вендоров</a:t>
            </a:r>
            <a:endParaRPr lang="en-US" dirty="0" smtClean="0"/>
          </a:p>
          <a:p>
            <a:pPr marL="571500" indent="-571500">
              <a:buFontTx/>
              <a:buChar char="-"/>
            </a:pPr>
            <a:endParaRPr lang="ru-RU" dirty="0" smtClean="0"/>
          </a:p>
          <a:p>
            <a:pPr marL="571500" indent="-571500">
              <a:buFontTx/>
              <a:buChar char="-"/>
            </a:pPr>
            <a:r>
              <a:rPr lang="ru-RU" dirty="0" smtClean="0"/>
              <a:t>Про-активная работа с партнерами разработчиками облачных сервисов </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доступен в большинстве регионов мира с оплатой с использованием локальных валют</a:t>
            </a:r>
          </a:p>
          <a:p>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en-US" dirty="0" smtClean="0"/>
          </a:p>
        </p:txBody>
      </p:sp>
    </p:spTree>
    <p:extLst>
      <p:ext uri="{BB962C8B-B14F-4D97-AF65-F5344CB8AC3E}">
        <p14:creationId xmlns:p14="http://schemas.microsoft.com/office/powerpoint/2010/main" val="218053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6" name="Group 117"/>
          <p:cNvGrpSpPr/>
          <p:nvPr/>
        </p:nvGrpSpPr>
        <p:grpSpPr>
          <a:xfrm>
            <a:off x="1682310" y="2027141"/>
            <a:ext cx="600562" cy="381512"/>
            <a:chOff x="1933575" y="510402"/>
            <a:chExt cx="590550" cy="394473"/>
          </a:xfrm>
        </p:grpSpPr>
        <p:sp>
          <p:nvSpPr>
            <p:cNvPr id="7" name="Oval 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8" name="Group 110"/>
            <p:cNvGrpSpPr/>
            <p:nvPr/>
          </p:nvGrpSpPr>
          <p:grpSpPr>
            <a:xfrm>
              <a:off x="2048154" y="510402"/>
              <a:ext cx="407419" cy="345058"/>
              <a:chOff x="-2293085" y="806266"/>
              <a:chExt cx="319677" cy="345058"/>
            </a:xfrm>
          </p:grpSpPr>
          <p:pic>
            <p:nvPicPr>
              <p:cNvPr id="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 name="Group 109"/>
          <p:cNvGrpSpPr/>
          <p:nvPr/>
        </p:nvGrpSpPr>
        <p:grpSpPr>
          <a:xfrm>
            <a:off x="1161821" y="2159498"/>
            <a:ext cx="600562" cy="38151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16" name="Straight Connector 15"/>
          <p:cNvCxnSpPr>
            <a:stCxn id="12"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17" name="Group 124"/>
          <p:cNvGrpSpPr/>
          <p:nvPr/>
        </p:nvGrpSpPr>
        <p:grpSpPr>
          <a:xfrm>
            <a:off x="3928581" y="1479428"/>
            <a:ext cx="618106" cy="431153"/>
            <a:chOff x="1933575" y="510402"/>
            <a:chExt cx="590550" cy="394473"/>
          </a:xfrm>
        </p:grpSpPr>
        <p:sp>
          <p:nvSpPr>
            <p:cNvPr id="18" name="Oval 1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9" name="Group 110"/>
            <p:cNvGrpSpPr/>
            <p:nvPr/>
          </p:nvGrpSpPr>
          <p:grpSpPr>
            <a:xfrm>
              <a:off x="2048154" y="510402"/>
              <a:ext cx="407419" cy="345058"/>
              <a:chOff x="-2293085" y="806266"/>
              <a:chExt cx="319677" cy="345058"/>
            </a:xfrm>
          </p:grpSpPr>
          <p:pic>
            <p:nvPicPr>
              <p:cNvPr id="2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 name="Straight Connector 21"/>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4"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5" name="Straight Connector 24"/>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7" name="Straight Connector 26"/>
          <p:cNvCxnSpPr>
            <a:stCxn id="66"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9"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30" name="Straight Connector 29"/>
          <p:cNvCxnSpPr>
            <a:stCxn id="7"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2" name="Group 148"/>
          <p:cNvGrpSpPr/>
          <p:nvPr/>
        </p:nvGrpSpPr>
        <p:grpSpPr>
          <a:xfrm>
            <a:off x="6326310" y="2603596"/>
            <a:ext cx="600562" cy="381512"/>
            <a:chOff x="1933575" y="510402"/>
            <a:chExt cx="590550" cy="394473"/>
          </a:xfrm>
        </p:grpSpPr>
        <p:sp>
          <p:nvSpPr>
            <p:cNvPr id="33" name="Oval 3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4" name="Group 110"/>
            <p:cNvGrpSpPr/>
            <p:nvPr/>
          </p:nvGrpSpPr>
          <p:grpSpPr>
            <a:xfrm>
              <a:off x="2048154" y="510402"/>
              <a:ext cx="407419" cy="345058"/>
              <a:chOff x="-2293085" y="806266"/>
              <a:chExt cx="319677" cy="345058"/>
            </a:xfrm>
          </p:grpSpPr>
          <p:pic>
            <p:nvPicPr>
              <p:cNvPr id="3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37" name="Group 142"/>
          <p:cNvGrpSpPr/>
          <p:nvPr/>
        </p:nvGrpSpPr>
        <p:grpSpPr>
          <a:xfrm>
            <a:off x="6537521" y="2311249"/>
            <a:ext cx="600562" cy="381512"/>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2" name="Group 129"/>
          <p:cNvGrpSpPr/>
          <p:nvPr/>
        </p:nvGrpSpPr>
        <p:grpSpPr>
          <a:xfrm>
            <a:off x="3495865" y="1395124"/>
            <a:ext cx="600562" cy="381512"/>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7" name="Group 117"/>
          <p:cNvGrpSpPr/>
          <p:nvPr/>
        </p:nvGrpSpPr>
        <p:grpSpPr>
          <a:xfrm>
            <a:off x="1982591" y="1750159"/>
            <a:ext cx="600562" cy="381512"/>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2"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53" name="Straight Connector 52"/>
          <p:cNvCxnSpPr>
            <a:stCxn id="51"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54" name="Group 109"/>
          <p:cNvGrpSpPr/>
          <p:nvPr/>
        </p:nvGrpSpPr>
        <p:grpSpPr>
          <a:xfrm>
            <a:off x="1072418" y="1774094"/>
            <a:ext cx="600562" cy="381512"/>
            <a:chOff x="1933575" y="510402"/>
            <a:chExt cx="590550" cy="394473"/>
          </a:xfrm>
        </p:grpSpPr>
        <p:sp>
          <p:nvSpPr>
            <p:cNvPr id="55" name="Oval 5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6" name="Group 110"/>
            <p:cNvGrpSpPr/>
            <p:nvPr/>
          </p:nvGrpSpPr>
          <p:grpSpPr>
            <a:xfrm>
              <a:off x="2048154" y="510402"/>
              <a:ext cx="407419" cy="345058"/>
              <a:chOff x="-2293085" y="806266"/>
              <a:chExt cx="319677" cy="345058"/>
            </a:xfrm>
          </p:grpSpPr>
          <p:pic>
            <p:nvPicPr>
              <p:cNvPr id="5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9"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0" name="Straight Connector 59"/>
          <p:cNvCxnSpPr>
            <a:stCxn id="59" idx="2"/>
            <a:endCxn id="55"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2" name="Group 142"/>
          <p:cNvGrpSpPr/>
          <p:nvPr/>
        </p:nvGrpSpPr>
        <p:grpSpPr>
          <a:xfrm>
            <a:off x="6923116" y="1734877"/>
            <a:ext cx="600562" cy="381512"/>
            <a:chOff x="1933575" y="510402"/>
            <a:chExt cx="590550" cy="394473"/>
          </a:xfrm>
        </p:grpSpPr>
        <p:sp>
          <p:nvSpPr>
            <p:cNvPr id="63" name="Oval 6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4" name="Group 110"/>
            <p:cNvGrpSpPr/>
            <p:nvPr/>
          </p:nvGrpSpPr>
          <p:grpSpPr>
            <a:xfrm>
              <a:off x="2048154" y="510402"/>
              <a:ext cx="407419" cy="345058"/>
              <a:chOff x="-2293085" y="806266"/>
              <a:chExt cx="319677" cy="345058"/>
            </a:xfrm>
          </p:grpSpPr>
          <p:pic>
            <p:nvPicPr>
              <p:cNvPr id="6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7" name="Group 142"/>
          <p:cNvGrpSpPr/>
          <p:nvPr/>
        </p:nvGrpSpPr>
        <p:grpSpPr>
          <a:xfrm>
            <a:off x="7007390" y="2123281"/>
            <a:ext cx="600562" cy="381512"/>
            <a:chOff x="1933575" y="510402"/>
            <a:chExt cx="590550" cy="394473"/>
          </a:xfrm>
        </p:grpSpPr>
        <p:sp>
          <p:nvSpPr>
            <p:cNvPr id="68" name="Oval 6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9" name="Group 110"/>
            <p:cNvGrpSpPr/>
            <p:nvPr/>
          </p:nvGrpSpPr>
          <p:grpSpPr>
            <a:xfrm>
              <a:off x="2048154" y="510402"/>
              <a:ext cx="407419" cy="345058"/>
              <a:chOff x="-2293085" y="806266"/>
              <a:chExt cx="319677" cy="345058"/>
            </a:xfrm>
          </p:grpSpPr>
          <p:pic>
            <p:nvPicPr>
              <p:cNvPr id="7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72"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73"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74" name="Straight Connector 73"/>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8"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76" name="Group 117"/>
          <p:cNvGrpSpPr/>
          <p:nvPr/>
        </p:nvGrpSpPr>
        <p:grpSpPr>
          <a:xfrm>
            <a:off x="2405162" y="3785079"/>
            <a:ext cx="600562" cy="38151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1" name="Straight Connector 80"/>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2"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83" name="Group 142"/>
          <p:cNvGrpSpPr/>
          <p:nvPr/>
        </p:nvGrpSpPr>
        <p:grpSpPr>
          <a:xfrm>
            <a:off x="6039106" y="1902191"/>
            <a:ext cx="600562" cy="381512"/>
            <a:chOff x="1933575" y="510402"/>
            <a:chExt cx="590550" cy="394473"/>
          </a:xfrm>
        </p:grpSpPr>
        <p:sp>
          <p:nvSpPr>
            <p:cNvPr id="84" name="Oval 8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85" name="Group 110"/>
            <p:cNvGrpSpPr/>
            <p:nvPr/>
          </p:nvGrpSpPr>
          <p:grpSpPr>
            <a:xfrm>
              <a:off x="2048154" y="510402"/>
              <a:ext cx="407419" cy="345058"/>
              <a:chOff x="-2293085" y="806266"/>
              <a:chExt cx="319677" cy="345058"/>
            </a:xfrm>
          </p:grpSpPr>
          <p:pic>
            <p:nvPicPr>
              <p:cNvPr id="8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8" name="Straight Connector 87"/>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9"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90" name="Заголовок 3"/>
          <p:cNvSpPr>
            <a:spLocks noGrp="1"/>
          </p:cNvSpPr>
          <p:nvPr>
            <p:ph type="title"/>
          </p:nvPr>
        </p:nvSpPr>
        <p:spPr>
          <a:xfrm>
            <a:off x="339840" y="48577"/>
            <a:ext cx="11817356" cy="720000"/>
          </a:xfrm>
        </p:spPr>
        <p:txBody>
          <a:bodyPr>
            <a:normAutofit/>
          </a:bodyPr>
          <a:lstStyle/>
          <a:p>
            <a:r>
              <a:rPr lang="en-US" dirty="0" smtClean="0"/>
              <a:t>Microsoft Azure : 13 datacenter locations</a:t>
            </a:r>
            <a:endParaRPr lang="ru-RU" dirty="0"/>
          </a:p>
        </p:txBody>
      </p:sp>
      <p:grpSp>
        <p:nvGrpSpPr>
          <p:cNvPr id="91" name="Group 142"/>
          <p:cNvGrpSpPr/>
          <p:nvPr/>
        </p:nvGrpSpPr>
        <p:grpSpPr>
          <a:xfrm>
            <a:off x="5432500" y="1687086"/>
            <a:ext cx="600562" cy="38151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96" name="Straight Connector 95"/>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521238" y="3513830"/>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27210726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1312"/>
            <a:ext cx="12180274" cy="5120370"/>
          </a:xfrm>
          <a:prstGeom prst="rect">
            <a:avLst/>
          </a:prstGeom>
        </p:spPr>
      </p:pic>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sp>
        <p:nvSpPr>
          <p:cNvPr id="4" name="TextBox 3"/>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5" name="TextBox 4"/>
          <p:cNvSpPr txBox="1"/>
          <p:nvPr/>
        </p:nvSpPr>
        <p:spPr>
          <a:xfrm>
            <a:off x="759977" y="5216678"/>
            <a:ext cx="9683432" cy="707886"/>
          </a:xfrm>
          <a:prstGeom prst="rect">
            <a:avLst/>
          </a:prstGeom>
          <a:noFill/>
        </p:spPr>
        <p:txBody>
          <a:bodyPr wrap="square" rtlCol="0">
            <a:spAutoFit/>
          </a:bodyPr>
          <a:lstStyle/>
          <a:p>
            <a:r>
              <a:rPr lang="en-US" sz="2000" dirty="0" smtClean="0"/>
              <a:t>Node locations list on world map </a:t>
            </a:r>
            <a:r>
              <a:rPr lang="en-US" sz="4000" b="1" u="sng" dirty="0" smtClean="0">
                <a:solidFill>
                  <a:schemeClr val="accent5">
                    <a:lumMod val="10000"/>
                  </a:schemeClr>
                </a:solidFill>
              </a:rPr>
              <a:t>aka.ms/</a:t>
            </a:r>
            <a:r>
              <a:rPr lang="en-US" sz="4000" b="1" u="sng" dirty="0" err="1" smtClean="0">
                <a:solidFill>
                  <a:schemeClr val="accent5">
                    <a:lumMod val="10000"/>
                  </a:schemeClr>
                </a:solidFill>
              </a:rPr>
              <a:t>cdn</a:t>
            </a:r>
            <a:r>
              <a:rPr lang="en-US" sz="4000" b="1" u="sng" dirty="0" smtClean="0">
                <a:solidFill>
                  <a:schemeClr val="accent5">
                    <a:lumMod val="10000"/>
                  </a:schemeClr>
                </a:solidFill>
              </a:rPr>
              <a:t>-map</a:t>
            </a:r>
          </a:p>
        </p:txBody>
      </p:sp>
    </p:spTree>
    <p:extLst>
      <p:ext uri="{BB962C8B-B14F-4D97-AF65-F5344CB8AC3E}">
        <p14:creationId xmlns:p14="http://schemas.microsoft.com/office/powerpoint/2010/main" val="3918692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2093002"/>
              </p:ext>
            </p:extLst>
          </p:nvPr>
        </p:nvGraphicFramePr>
        <p:xfrm>
          <a:off x="703571" y="1345528"/>
          <a:ext cx="10415993" cy="4860001"/>
        </p:xfrm>
        <a:graphic>
          <a:graphicData uri="http://schemas.openxmlformats.org/drawingml/2006/table">
            <a:tbl>
              <a:tblPr firstRow="1" firstCol="1" bandRow="1">
                <a:effectLst>
                  <a:outerShdw blurRad="76200" dir="18900000" sy="23000" kx="-1200000" algn="bl" rotWithShape="0">
                    <a:prstClr val="black">
                      <a:alpha val="20000"/>
                    </a:prstClr>
                  </a:outerShdw>
                </a:effectLst>
                <a:tableStyleId>{7DF18680-E054-41AD-8BC1-D1AEF772440D}</a:tableStyleId>
              </a:tblPr>
              <a:tblGrid>
                <a:gridCol w="1487999"/>
                <a:gridCol w="1487999"/>
                <a:gridCol w="1487999"/>
                <a:gridCol w="1487999"/>
                <a:gridCol w="1487999"/>
                <a:gridCol w="1487999"/>
                <a:gridCol w="1487999"/>
              </a:tblGrid>
              <a:tr h="745865">
                <a:tc>
                  <a:txBody>
                    <a:bodyPr/>
                    <a:lstStyle/>
                    <a:p>
                      <a:pPr algn="ctr"/>
                      <a:r>
                        <a:rPr lang="en-US" sz="1400" dirty="0">
                          <a:solidFill>
                            <a:schemeClr val="tx1">
                              <a:lumMod val="50000"/>
                            </a:schemeClr>
                          </a:solidFill>
                          <a:latin typeface="+mj-lt"/>
                        </a:rPr>
                        <a:t>From\To (</a:t>
                      </a:r>
                      <a:r>
                        <a:rPr lang="en-US" sz="1400" dirty="0" err="1">
                          <a:solidFill>
                            <a:schemeClr val="tx1">
                              <a:lumMod val="50000"/>
                            </a:schemeClr>
                          </a:solidFill>
                          <a:latin typeface="+mj-lt"/>
                        </a:rPr>
                        <a:t>ms</a:t>
                      </a:r>
                      <a:r>
                        <a:rPr lang="en-US" sz="1400" dirty="0">
                          <a:solidFill>
                            <a:schemeClr val="tx1">
                              <a:lumMod val="50000"/>
                            </a:schemeClr>
                          </a:solidFill>
                          <a:latin typeface="+mj-lt"/>
                        </a:rPr>
                        <a:t>)</a:t>
                      </a:r>
                    </a:p>
                  </a:txBody>
                  <a:tcPr marL="16101" marR="16101" marT="21462" marB="21462" anchor="ctr">
                    <a:solidFill>
                      <a:schemeClr val="bg2">
                        <a:lumMod val="85000"/>
                      </a:schemeClr>
                    </a:solidFill>
                  </a:tcPr>
                </a:tc>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95000"/>
                      </a:schemeClr>
                    </a:solidFill>
                  </a:tcPr>
                </a:tc>
              </a:tr>
              <a:tr h="697955">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85000"/>
                      </a:schemeClr>
                    </a:solidFill>
                  </a:tcPr>
                </a:tc>
                <a:tc>
                  <a:txBody>
                    <a:bodyPr/>
                    <a:lstStyle/>
                    <a:p>
                      <a:pPr algn="ctr"/>
                      <a:r>
                        <a:rPr lang="en-US" sz="1400" dirty="0">
                          <a:latin typeface="+mj-lt"/>
                        </a:rPr>
                        <a:t>4.2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35.3</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97</a:t>
                      </a:r>
                      <a:endParaRPr lang="en-US" sz="1400">
                        <a:solidFill>
                          <a:schemeClr val="bg1"/>
                        </a:solidFill>
                        <a:latin typeface="+mj-lt"/>
                      </a:endParaRPr>
                    </a:p>
                  </a:txBody>
                  <a:tcPr marL="16101" marR="16101" marT="21462" marB="21462" anchor="ctr"/>
                </a:tc>
                <a:tc>
                  <a:txBody>
                    <a:bodyPr/>
                    <a:lstStyle/>
                    <a:p>
                      <a:pPr algn="ctr"/>
                      <a:r>
                        <a:rPr lang="en-US" sz="1400">
                          <a:latin typeface="+mj-lt"/>
                        </a:rPr>
                        <a:t>103.6</a:t>
                      </a:r>
                      <a:endParaRPr lang="en-US" sz="1400">
                        <a:solidFill>
                          <a:schemeClr val="bg1"/>
                        </a:solidFill>
                        <a:latin typeface="+mj-lt"/>
                      </a:endParaRPr>
                    </a:p>
                  </a:txBody>
                  <a:tcPr marL="16101" marR="16101" marT="21462" marB="21462" anchor="ctr"/>
                </a:tc>
                <a:tc>
                  <a:txBody>
                    <a:bodyPr/>
                    <a:lstStyle/>
                    <a:p>
                      <a:pPr algn="ctr"/>
                      <a:r>
                        <a:rPr lang="en-US" sz="1400">
                          <a:latin typeface="+mj-lt"/>
                        </a:rPr>
                        <a:t>190.9</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219.7</a:t>
                      </a:r>
                      <a:endParaRPr lang="en-US" sz="1400" dirty="0">
                        <a:solidFill>
                          <a:schemeClr val="bg1"/>
                        </a:solidFill>
                        <a:latin typeface="+mj-lt"/>
                      </a:endParaRPr>
                    </a:p>
                  </a:txBody>
                  <a:tcPr marL="16101" marR="16101" marT="21462" marB="21462" anchor="ctr"/>
                </a:tc>
              </a:tr>
              <a:tr h="812149">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85000"/>
                      </a:schemeClr>
                    </a:solidFill>
                  </a:tcPr>
                </a:tc>
                <a:tc>
                  <a:txBody>
                    <a:bodyPr/>
                    <a:lstStyle/>
                    <a:p>
                      <a:pPr algn="ctr"/>
                      <a:r>
                        <a:rPr lang="en-US" sz="1400" dirty="0">
                          <a:latin typeface="+mj-lt"/>
                        </a:rPr>
                        <a:t>37.8</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111.2</a:t>
                      </a:r>
                      <a:endParaRPr lang="en-US" sz="1400">
                        <a:solidFill>
                          <a:schemeClr val="bg1"/>
                        </a:solidFill>
                        <a:latin typeface="+mj-lt"/>
                      </a:endParaRPr>
                    </a:p>
                  </a:txBody>
                  <a:tcPr marL="16101" marR="16101" marT="21462" marB="21462" anchor="ctr"/>
                </a:tc>
                <a:tc>
                  <a:txBody>
                    <a:bodyPr/>
                    <a:lstStyle/>
                    <a:p>
                      <a:pPr algn="ctr"/>
                      <a:r>
                        <a:rPr lang="en-US" sz="1400">
                          <a:latin typeface="+mj-lt"/>
                        </a:rPr>
                        <a:t>117.5</a:t>
                      </a:r>
                      <a:endParaRPr lang="en-US" sz="1400">
                        <a:solidFill>
                          <a:schemeClr val="bg1"/>
                        </a:solidFill>
                        <a:latin typeface="+mj-lt"/>
                      </a:endParaRPr>
                    </a:p>
                  </a:txBody>
                  <a:tcPr marL="16101" marR="16101" marT="21462" marB="21462" anchor="ctr"/>
                </a:tc>
                <a:tc>
                  <a:txBody>
                    <a:bodyPr/>
                    <a:lstStyle/>
                    <a:p>
                      <a:pPr algn="ctr"/>
                      <a:r>
                        <a:rPr lang="en-US" sz="1400">
                          <a:latin typeface="+mj-lt"/>
                        </a:rPr>
                        <a:t>190</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218.6</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85000"/>
                      </a:schemeClr>
                    </a:solidFill>
                  </a:tcPr>
                </a:tc>
                <a:tc>
                  <a:txBody>
                    <a:bodyPr/>
                    <a:lstStyle/>
                    <a:p>
                      <a:pPr algn="ctr"/>
                      <a:r>
                        <a:rPr lang="en-US" sz="1400">
                          <a:latin typeface="+mj-lt"/>
                        </a:rPr>
                        <a:t>99.8</a:t>
                      </a:r>
                      <a:endParaRPr lang="en-US" sz="1400">
                        <a:solidFill>
                          <a:schemeClr val="bg1"/>
                        </a:solidFill>
                        <a:latin typeface="+mj-lt"/>
                      </a:endParaRPr>
                    </a:p>
                  </a:txBody>
                  <a:tcPr marL="16101" marR="16101" marT="21462" marB="21462" anchor="ctr"/>
                </a:tc>
                <a:tc>
                  <a:txBody>
                    <a:bodyPr/>
                    <a:lstStyle/>
                    <a:p>
                      <a:pPr algn="ctr"/>
                      <a:r>
                        <a:rPr lang="en-US" sz="1400">
                          <a:latin typeface="+mj-lt"/>
                        </a:rPr>
                        <a:t>111.8</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20.9</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283.3</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312.3</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85000"/>
                      </a:schemeClr>
                    </a:solidFill>
                  </a:tcPr>
                </a:tc>
                <a:tc>
                  <a:txBody>
                    <a:bodyPr/>
                    <a:lstStyle/>
                    <a:p>
                      <a:pPr algn="ctr"/>
                      <a:r>
                        <a:rPr lang="en-US" sz="1400">
                          <a:latin typeface="+mj-lt"/>
                        </a:rPr>
                        <a:t>107.5</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118.6</a:t>
                      </a:r>
                      <a:endParaRPr lang="en-US" sz="1400" dirty="0">
                        <a:solidFill>
                          <a:schemeClr val="bg1"/>
                        </a:solidFill>
                        <a:latin typeface="+mj-lt"/>
                      </a:endParaRPr>
                    </a:p>
                  </a:txBody>
                  <a:tcPr marL="16101" marR="16101" marT="21462" marB="21462" anchor="ctr"/>
                </a:tc>
                <a:tc>
                  <a:txBody>
                    <a:bodyPr/>
                    <a:lstStyle/>
                    <a:p>
                      <a:pPr algn="ctr"/>
                      <a:r>
                        <a:rPr lang="en-US" sz="1400" dirty="0">
                          <a:latin typeface="+mj-lt"/>
                        </a:rPr>
                        <a:t>21.1</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291.8</a:t>
                      </a:r>
                      <a:endParaRPr lang="en-US" sz="1400">
                        <a:solidFill>
                          <a:schemeClr val="bg1"/>
                        </a:solidFill>
                        <a:latin typeface="+mj-lt"/>
                      </a:endParaRPr>
                    </a:p>
                  </a:txBody>
                  <a:tcPr marL="16101" marR="16101" marT="21462" marB="21462" anchor="ctr"/>
                </a:tc>
                <a:tc>
                  <a:txBody>
                    <a:bodyPr/>
                    <a:lstStyle/>
                    <a:p>
                      <a:pPr algn="ctr"/>
                      <a:r>
                        <a:rPr lang="en-US" sz="1400">
                          <a:latin typeface="+mj-lt"/>
                        </a:rPr>
                        <a:t>320.8</a:t>
                      </a:r>
                      <a:endParaRPr lang="en-US" sz="1400">
                        <a:solidFill>
                          <a:schemeClr val="bg1"/>
                        </a:solidFill>
                        <a:latin typeface="+mj-lt"/>
                      </a:endParaRPr>
                    </a:p>
                  </a:txBody>
                  <a:tcPr marL="16101" marR="16101" marT="21462" marB="21462" anchor="ctr"/>
                </a:tc>
              </a:tr>
              <a:tr h="613908">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85000"/>
                      </a:schemeClr>
                    </a:solidFill>
                  </a:tcPr>
                </a:tc>
                <a:tc>
                  <a:txBody>
                    <a:bodyPr/>
                    <a:lstStyle/>
                    <a:p>
                      <a:pPr algn="ctr"/>
                      <a:r>
                        <a:rPr lang="en-US" sz="1400">
                          <a:latin typeface="+mj-lt"/>
                        </a:rPr>
                        <a:t>194.5</a:t>
                      </a:r>
                      <a:endParaRPr lang="en-US" sz="1400">
                        <a:solidFill>
                          <a:schemeClr val="bg1"/>
                        </a:solidFill>
                        <a:latin typeface="+mj-lt"/>
                      </a:endParaRPr>
                    </a:p>
                  </a:txBody>
                  <a:tcPr marL="16101" marR="16101" marT="21462" marB="21462" anchor="ctr"/>
                </a:tc>
                <a:tc>
                  <a:txBody>
                    <a:bodyPr/>
                    <a:lstStyle/>
                    <a:p>
                      <a:pPr algn="ctr"/>
                      <a:r>
                        <a:rPr lang="en-US" sz="1400">
                          <a:latin typeface="+mj-lt"/>
                        </a:rPr>
                        <a:t>190.8</a:t>
                      </a:r>
                      <a:endParaRPr lang="en-US" sz="1400">
                        <a:solidFill>
                          <a:schemeClr val="bg1"/>
                        </a:solidFill>
                        <a:latin typeface="+mj-lt"/>
                      </a:endParaRPr>
                    </a:p>
                  </a:txBody>
                  <a:tcPr marL="16101" marR="16101" marT="21462" marB="21462" anchor="ctr"/>
                </a:tc>
                <a:tc>
                  <a:txBody>
                    <a:bodyPr/>
                    <a:lstStyle/>
                    <a:p>
                      <a:pPr algn="ctr"/>
                      <a:r>
                        <a:rPr lang="en-US" sz="1400">
                          <a:latin typeface="+mj-lt"/>
                        </a:rPr>
                        <a:t>284.2</a:t>
                      </a:r>
                      <a:endParaRPr lang="en-US" sz="1400">
                        <a:solidFill>
                          <a:schemeClr val="bg1"/>
                        </a:solidFill>
                        <a:latin typeface="+mj-lt"/>
                      </a:endParaRPr>
                    </a:p>
                  </a:txBody>
                  <a:tcPr marL="16101" marR="16101" marT="21462" marB="21462" anchor="ctr"/>
                </a:tc>
                <a:tc>
                  <a:txBody>
                    <a:bodyPr/>
                    <a:lstStyle/>
                    <a:p>
                      <a:pPr algn="ctr"/>
                      <a:r>
                        <a:rPr lang="en-US" sz="1400">
                          <a:latin typeface="+mj-lt"/>
                        </a:rPr>
                        <a:t>291.7</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1.6</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32.6</a:t>
                      </a:r>
                      <a:endParaRPr lang="en-US" sz="1400" dirty="0">
                        <a:solidFill>
                          <a:schemeClr val="bg1"/>
                        </a:solidFill>
                        <a:latin typeface="+mj-lt"/>
                      </a:endParaRPr>
                    </a:p>
                  </a:txBody>
                  <a:tcPr marL="16101" marR="16101" marT="21462" marB="21462" anchor="ctr">
                    <a:solidFill>
                      <a:schemeClr val="accent1"/>
                    </a:solidFill>
                  </a:tcPr>
                </a:tc>
              </a:tr>
              <a:tr h="683236">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85000"/>
                      </a:schemeClr>
                    </a:solidFill>
                  </a:tcPr>
                </a:tc>
                <a:tc>
                  <a:txBody>
                    <a:bodyPr/>
                    <a:lstStyle/>
                    <a:p>
                      <a:pPr algn="ctr"/>
                      <a:r>
                        <a:rPr lang="en-US" sz="1400">
                          <a:latin typeface="+mj-lt"/>
                        </a:rPr>
                        <a:t>223.1</a:t>
                      </a:r>
                      <a:endParaRPr lang="en-US" sz="1400">
                        <a:solidFill>
                          <a:schemeClr val="bg1"/>
                        </a:solidFill>
                        <a:latin typeface="+mj-lt"/>
                      </a:endParaRPr>
                    </a:p>
                  </a:txBody>
                  <a:tcPr marL="16101" marR="16101" marT="21462" marB="21462" anchor="ctr"/>
                </a:tc>
                <a:tc>
                  <a:txBody>
                    <a:bodyPr/>
                    <a:lstStyle/>
                    <a:p>
                      <a:pPr algn="ctr"/>
                      <a:r>
                        <a:rPr lang="en-US" sz="1400">
                          <a:latin typeface="+mj-lt"/>
                        </a:rPr>
                        <a:t>219.2</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312.9</a:t>
                      </a:r>
                      <a:endParaRPr lang="en-US" sz="1400" dirty="0">
                        <a:solidFill>
                          <a:schemeClr val="bg1"/>
                        </a:solidFill>
                        <a:latin typeface="+mj-lt"/>
                      </a:endParaRPr>
                    </a:p>
                  </a:txBody>
                  <a:tcPr marL="16101" marR="16101" marT="21462" marB="21462" anchor="ctr"/>
                </a:tc>
                <a:tc>
                  <a:txBody>
                    <a:bodyPr/>
                    <a:lstStyle/>
                    <a:p>
                      <a:pPr algn="ctr"/>
                      <a:r>
                        <a:rPr lang="en-US" sz="1400">
                          <a:latin typeface="+mj-lt"/>
                        </a:rPr>
                        <a:t>320.1</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32.2</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1.9</a:t>
                      </a:r>
                      <a:endParaRPr lang="en-US" sz="1400" dirty="0">
                        <a:solidFill>
                          <a:schemeClr val="bg1"/>
                        </a:solidFill>
                        <a:latin typeface="+mj-lt"/>
                      </a:endParaRPr>
                    </a:p>
                  </a:txBody>
                  <a:tcPr marL="16101" marR="16101" marT="21462" marB="21462" anchor="ctr">
                    <a:solidFill>
                      <a:srgbClr val="92D050"/>
                    </a:solidFill>
                  </a:tcPr>
                </a:tc>
              </a:tr>
            </a:tbl>
          </a:graphicData>
        </a:graphic>
      </p:graphicFrame>
      <p:sp>
        <p:nvSpPr>
          <p:cNvPr id="5" name="TextBox 4"/>
          <p:cNvSpPr txBox="1"/>
          <p:nvPr/>
        </p:nvSpPr>
        <p:spPr>
          <a:xfrm>
            <a:off x="360947" y="108285"/>
            <a:ext cx="8381782" cy="923330"/>
          </a:xfrm>
          <a:prstGeom prst="rect">
            <a:avLst/>
          </a:prstGeom>
          <a:noFill/>
        </p:spPr>
        <p:txBody>
          <a:bodyPr wrap="none" rtlCol="0">
            <a:spAutoFit/>
          </a:bodyPr>
          <a:lstStyle/>
          <a:p>
            <a:r>
              <a:rPr lang="en-US" sz="5400" dirty="0" smtClean="0"/>
              <a:t>Cross Data center latencies</a:t>
            </a:r>
            <a:endParaRPr lang="ru-RU" sz="5400" dirty="0"/>
          </a:p>
        </p:txBody>
      </p:sp>
    </p:spTree>
    <p:extLst>
      <p:ext uri="{BB962C8B-B14F-4D97-AF65-F5344CB8AC3E}">
        <p14:creationId xmlns:p14="http://schemas.microsoft.com/office/powerpoint/2010/main" val="22371171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6"/>
              </a:rPr>
              <a:t>aka.ms/</a:t>
            </a:r>
            <a:r>
              <a:rPr lang="en-US" sz="6000" b="1" dirty="0" err="1" smtClean="0">
                <a:latin typeface="Segoe UI Light" pitchFamily="34" charset="0"/>
                <a:hlinkClick r:id="rId6"/>
              </a:rPr>
              <a:t>gfs</a:t>
            </a:r>
            <a:r>
              <a:rPr lang="en-US" sz="6000" b="1" dirty="0" smtClean="0">
                <a:latin typeface="Segoe UI Light" pitchFamily="34" charset="0"/>
                <a:hlinkClick r:id="rId6"/>
              </a:rPr>
              <a:t>-video</a:t>
            </a:r>
            <a:endParaRPr lang="en-US" sz="4000" b="1" dirty="0">
              <a:latin typeface="Segoe UI Light"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1757860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731" y="-110516"/>
            <a:ext cx="5397189" cy="2098652"/>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0" i="0" u="none" strike="noStrike" kern="1200" cap="none" spc="0" normalizeH="0" baseline="0" noProof="0" dirty="0" smtClean="0">
                <a:ln>
                  <a:noFill/>
                </a:ln>
                <a:solidFill>
                  <a:srgbClr val="060F18"/>
                </a:solidFill>
                <a:effectLst/>
                <a:uLnTx/>
                <a:uFillTx/>
                <a:latin typeface="Segoe UI Light"/>
                <a:ea typeface="+mj-ea"/>
                <a:cs typeface="+mj-cs"/>
              </a:rPr>
              <a:t>В клауде есть почти всё!</a:t>
            </a:r>
            <a:endParaRPr kumimoji="0" lang="ru-RU" sz="4200" b="0" i="0" u="none" strike="noStrike" kern="1200" cap="none" spc="0" normalizeH="0" baseline="0" noProof="0" dirty="0">
              <a:ln>
                <a:noFill/>
              </a:ln>
              <a:solidFill>
                <a:srgbClr val="060F18"/>
              </a:solidFill>
              <a:effectLst/>
              <a:uLnTx/>
              <a:uFillTx/>
              <a:latin typeface="Segoe UI Light"/>
              <a:ea typeface="+mj-ea"/>
              <a:cs typeface="+mj-cs"/>
            </a:endParaRPr>
          </a:p>
        </p:txBody>
      </p:sp>
      <p:pic>
        <p:nvPicPr>
          <p:cNvPr id="5" name="Picture 4"/>
          <p:cNvPicPr>
            <a:picLocks noChangeAspect="1"/>
          </p:cNvPicPr>
          <p:nvPr/>
        </p:nvPicPr>
        <p:blipFill>
          <a:blip r:embed="rId2"/>
          <a:stretch>
            <a:fillRect/>
          </a:stretch>
        </p:blipFill>
        <p:spPr>
          <a:xfrm>
            <a:off x="0" y="3073554"/>
            <a:ext cx="7706508" cy="3784446"/>
          </a:xfrm>
          <a:prstGeom prst="rect">
            <a:avLst/>
          </a:prstGeom>
        </p:spPr>
      </p:pic>
      <p:pic>
        <p:nvPicPr>
          <p:cNvPr id="6" name="Picture 5"/>
          <p:cNvPicPr>
            <a:picLocks noChangeAspect="1"/>
          </p:cNvPicPr>
          <p:nvPr/>
        </p:nvPicPr>
        <p:blipFill>
          <a:blip r:embed="rId3"/>
          <a:stretch>
            <a:fillRect/>
          </a:stretch>
        </p:blipFill>
        <p:spPr>
          <a:xfrm>
            <a:off x="5719651" y="0"/>
            <a:ext cx="6299025" cy="3178256"/>
          </a:xfrm>
          <a:prstGeom prst="rect">
            <a:avLst/>
          </a:prstGeom>
        </p:spPr>
      </p:pic>
      <p:pic>
        <p:nvPicPr>
          <p:cNvPr id="7" name="Picture 6"/>
          <p:cNvPicPr>
            <a:picLocks noChangeAspect="1"/>
          </p:cNvPicPr>
          <p:nvPr/>
        </p:nvPicPr>
        <p:blipFill>
          <a:blip r:embed="rId4"/>
          <a:stretch>
            <a:fillRect/>
          </a:stretch>
        </p:blipFill>
        <p:spPr>
          <a:xfrm>
            <a:off x="7639050" y="3073554"/>
            <a:ext cx="4379626" cy="3784446"/>
          </a:xfrm>
          <a:prstGeom prst="rect">
            <a:avLst/>
          </a:prstGeom>
        </p:spPr>
      </p:pic>
      <p:sp>
        <p:nvSpPr>
          <p:cNvPr id="8" name="AutoShape 2" descr="data:image/jpeg;base64,/9j/4AAQSkZJRgABAQAAAQABAAD/2wCEAAkGBxQTEhUUExQUFhUXFxgYFxgYGBgWFxgXGhcYFxoXGhcYHCggGBolGxUXITEhJSkrLi4uFx8zODMsNygtLisBCgoKDg0OGhAQGiwcHBwsLCwsLCwsLCwsLCwsLCwsLCwsLCwsLCwsLCwsLCwsLCwsLCwsLCw3NyssLDcsLDcsN//AABEIAOEA4QMBIgACEQEDEQH/xAAcAAABBQEBAQAAAAAAAAAAAAAFAAIDBAYBBwj/xAA9EAABAwIDBQUGBQQBBAMAAAABAAIRAyEEEjEFQVFhcQYTIoGRMqGxwdHwFCNCUmJyguHxFQeSssIzU6L/xAAZAQACAwEAAAAAAAAAAAAAAAABAgADBAX/xAAmEQACAgICAgICAgMAAAAAAAAAAQIRAyESMQRBEyJRcTJhBRRC/9oADAMBAAIRAxEAPwDHsHBWMstKr1qRi1lNTpQIJslLAZRF3Is0Q1pG/VDqoAzQimHEtA4hJKPJUx8c+DsubPr/AKT5dEaoVVl2ktMGxGiM4LEyOarxTa+rL88E/vH2G88g9FnMSLnqjJPhPRZ2riLnzWiRlitkGDM145LRubdZfZZnELXuCu8V3EnkLjKis2U/E1XUwWtPjPtO3tn9LY0PEq1gacvmbAT7kI2hXvHOZj7kn5rP5eVr6ot8bHf2ZQrVADl185kzzUWbmuZePXd9fdC6FzmdGI6SpWEqNSNKVllllj1O1VGFSB1/ogQsmgDpYq3gdsOpuAqyW/uGo+oVGnVUj3giCkkrA4qSpm6w1TM0FrpBFiDYqUtPFZXspicr+5J8Lrt5OA+BAWvDVinHizmZYcHQJxEgoHtv2Vo9osss5tq7Fq8V3JFQIpqWVAxTALtIB0ppdzTimFMBi80k1JQBnw2RBK65lrKnTeSVaqtICFjFJlw+fuyPU6HgaQgTiBTd1+gWtwVKKY6IdkKT8P3jf5BUqVYtdBs4ehRs0d4UGJwragg2dxSzx3tdluPLx0+izhMcHNIOsIJjRclccx9L2gSOIXHQ8WIVTySjqSLvijLcCPZA/OHRa9Y/Y4Ir34fNbAlbfD/hZl8q1MfTPgfzgepCD4hsknj8uNp5I3QaSx2UOcSdGyb+SqO2fW/aR/Vlb8SIFysXkO5s2eOqggJV5cNyjCMVNm1NIEnXx0h/7KL/AIet/wDW49C13wKzM0roH5U9oVn8IR7TXN/qBHxT2Yab++yrHIGn74px5p76RCbH3ZQIwlObUXHM+/vcot/X5oNEQV2RPfUyN1RvxXoPRYvshh81XMbhgnzNh81tmhYs0lZz/KdyKeOEhZPbXswtjWbIKx+31d4j+5nBLFMoWqWV3QMRUZKfC44IgI5XV1JQFGNfWg2U1WuSFFh8PJlS1HQUgSCtU/KuN/zXoeyQDRb0Xn2N/wDjHUfFb/YzvyW9EURnX0CLqJ9OUVw7ZCkfs8G6YWwBUaYMiQgdfBAkltitdisEYQY4YkwBcn/c8ABdCXWx4N+gVsvCVO+3GxJJgAAakncOaKYzbDWWYBUP7nTkHRu/zVHH4i3d0x4B7To9sjfJPs8AhFSos8s7S4xNUcS7kE8Rt2s+zqjo4A5W/wDa2AFTOK0VF9VRd6SLafdlnuTLbSDDcVpopWYxBX1HNbLmuA4wY9dFDTxTjo1xRUWD5EayjtioNHu8iY9FaZtsmz2td1aAf+5sOHqsY3aA0OYEclZo49p/UOkwfejxGWQ2tHE0X/uYd1w8ehg+8p1XB2kEOHEX9Rq1ZOniOf09Vfwu0nMNiQk4otUwk6koSy469IVmjtRj7PaJ4tspDh80ZDmvusR1CraaG56NP2RwuWkXb3u9zZA98o61qpYNwa0NGgAAV1rxxXNyXZy5y5SbG1zAKxnaG91sq9wVke04gBafD/mIBGKYBQ01OAu8A4QmlPKaiQ4uLqShDKUnWsq1Z8FTvokKs0SYIlVsAse7wNHMLfbOtRb0WI280ZmAD7sFv9nM/JamiRlrB6K8KyiwrPCpjTTlTOVXgg6LK7arlrMrbF8yeDBrcxEzHkVq6eGL5a2SdLCSOcafe5U8V2aaXZ3vpw0QGvl8kQT4WzxO46RO8VZGmqL8FJ7PPKoJAcbjcdRPI6Ifiahb/qVru0pp0wAKhqAEkQ0gA7xMm3MBuuiyxwrq7rWbw3LNwSNXOyrTxIOozb/9qzSqOIkMBO61giY2I1sAX4dfNF8FskMv5lB6HhC+zPM2bVdcse484t6qajhaoMPplt+E+4Lc08MIEDqr2GoN4JXJl6wxML/xhi7c3AAAeu/3KrU2GSR+U7zC9YpYdu9oPOym/CMI0hDmyPDE8YxGxSy7c7TuuBJ/usqz3vp3fBG+IkdQDEL22vspjxBDXdQPgs3tDsqGSWb7cx0PyR5fkT4/wefYTGg6EfNFMPjyIgqjtLZGXMWmKjd0QSObd6o4TEzrZ3Dcen0UkvaIpemb/Ze25gPPKVoWVjuMheaYesVqezO1IcKb/ZNhyPHosuTGnsry401aNEMWd6B9pqoIELRYnAiFkNvUy1wG5DxUuZkK1JThV6TlZBXZEOELoalnTO8TEH5UkzvElCGLxTzKlwjHZgSFdrYeb6dUhuuoosGiltwnvQOnxXoezGfktjgsFj6WdwM8Pitns7blJtMNJuEYwYJBmjMKy1vhc43DR6ncEMo7YpEWM67vs+5FMJiG1G5WPaAYJJlwsSPI81XkdIkI29lQbQeGxUqE5iAGCWsZP7Q2JIHWbyozjgGuaXu8OhmHX3t1Dj1vCobVrZbZhJOoAJPQ6tKy78Y8Fx1B1F+v2Vjls2RikFcS3E16gio6oxpkA1HuZFrFjjbTQKtjDTabHJP6JzAEWOXlvj3oK3a8PtPMA/cqka7nvsNTJ+yim/Y1JGqwNTMQYgCw4ou0SIQ3ZeHhs7yiHeAb0GzTHSL2Gdp6IhTdogP/ACbBAHrFk7/mwDqOlwloKlRqqJPH3K8HW436LO7M2/TdZHaeIYRc7vRCqGbtE4eNY929QYp4y3Hu96e2q0jWPT4qpjqgH6h5blG9EjoyfaPZ4cc7bneBrHHqFhcfhpuAM03uAfRem4p3p9+iwm16RFZwG+D0PBSLEyq9g3Cl2h9YKMYN2h3yI67veQmYfDHV0cgWk7+S0fZTZrTWa94Aa05gNA50zEDUCJKTJpNlTnxi7N7WoQL8P9rC9r2w4L0GppKwva5vjCz+G7yHPTsz9FWmtKZTYpQu0gi7tcyp4C4QmANgJLuZJQgAqmVXerLhqoi1aIiSWyNqsYOiHGCQOZn5ApU8M52gJ6BPGGI1B+CLCgzg8OxgAeXG4kDMxh4eKCXcdAiVTH5WhraZZNhkcHZheMzf06aX8kN2XhMzBBzOkw2NBxk2k8ETZs17C1sTUdctLpa1v7nRMnlZYcpfBbKWPw2UZ2kjLJOp8UCw4DX0WexztQZ04nXzWh2w0hrWMzby82Jjf0nUIBWw38bdAQOZ+qzpMvsGMwzfUalT4Sm3Npp6Lu4HT7+7KWhTvP36IJlnFGiwZsnPw5IJ3e75pmEbARSiyeH1Qui5bM8ca4Ohrc3IDN77AJ+PJDstSmx5y5oZUYXBlj4g7LD7xkEmxgFFsRgS05mtdHFsEebZUbWMf7TQXH9RDgfSeasi4VsSUZXoBYellIImJtMgwtfsbEF7deV0P2lTYGHK0Bzn5nHQ5oiwm1oV3YDYYT1VMi2BW2rtZ05WbrWF7c0Mo46u7UOI/kQB92V/EYNuceKBMuFpuDMEggdSCqGNw9ZpOR78hNnOe1wywbZctybGZEQRBzSLYxtFc5Uy27FvAu0xyM+4qzsPZ1PFVKjzRFSTAc55DWtFoEWm0nqs7jHV20C6LucGMiNTwEzGvqtp2YpjD0A2YAAHU3kzxMFJQd0F8F2VptIOUAcIB4acOqKt2NRYQ5jAxw0Lfm32T6BLC4jO1pncd/qPeFZoAySXHW2+PqnSTM2SLfY2pScBpmm8jX0Kw/aq7x8N69DpUhJLrzoIsE/FbLo1RD2NdwkadDqEmPx4wlyRmcaPIWMTnNWu232Nc2X0DmH7D7X9p0PQwshWYQSHAhwsQbEdQtqAkRufCiNVdcoCiQkzpKKUkSA5xTZumE6Jjnq+HQkj0js5hWU6JcQCSNVU7Z4RjKTHCJcg2ze1IZTDXtkjRCtrbWfXcC6zRoPJMUpMds2mX1AJyzvNr8Nb3W57OU6fiYGVGvuH1HuGfhDWkW8hwhebyOfu+YW+7PVgykAKs1GusSZkxxn2dWjhM3VGSCey3k60U+1GAyZXaCTnaPaAlt76uv8AcrK43FOYZafC7WQSYBMRHIeS3HaOoawBDfa9q4AOnhgHkATwWK2rhQxmXXXMdxLiSQOA3LNJL0aMbdbGbLLKgcIGYGdCDBJO9QOqZTB1m0b456IJi8PbUg339N/qjey7UaY4Nm99SSqqo0xlegrh6twZRnCVAVnabjmhXsJXIJF7JGXwezW0KgA+wocRjWN3geUlAfx5Ohho1KB4zaHiDhoDpx5nmlSHlJBjaFUF0Xvx+KPbFH5Lis3h8dTrRuIstXg2BtItaRJiQo0SLIxgBUbqQ7cQY+Oqip7BMyXOibxAv5J1TEd08AGx06ogzEyL6qWFJATa1AZ6TWizSXz0AaP/ACcf7U3tBihSoh82bAI3xMhwG8zaOE8FS27tY0sVR/Y9jhykHX0Kh7V0O9wveN9qleJkEG2nEWjoUUvyK2qdFPY/bPK/KXWc6QbgSf0md9hyW62Z2oBgEheJ/hsvtAtEauECd1zaUa2fXhoyum2syrHrooUk+z3ShtVrgrVLHCNfjZeQYHb5ZYkxx1t5IxQ7VhxDQRY34SbAfNRNk4JnqlLFg2+/JA+1exWVW5xAeNDpP8TxVLC7WYGSXXiwuT6C6znaXt+wA0y/d7DfETp7W4DlMq2ClJ6KJY0noy9XatIOIJIIJBkaEGCLc1M14NweXmsq3Etc57mhwLzJkjpYbrIvsGp7TfMLc8P1sk8S42FEk+ElRTM1MDFn8m+v+Ex1P+TPX6qKrU4lMZVG90HcADJ3W3TK6awQo3f60GWHUTEwSOVx7kwKOti2t4ngQbbhyO9V6mPMnKN/CTrqOFuqSWJXopn4q/5ZeaVc2ZWyvm8DxC5iRpbeCY9ECOPNh4+uYt/8YUmF2iQZMjzGt+N96SWLQq8evZr6GKJnOZfqAZuJN7COQB1jegu2sXf9UcG7hpfgddUxm12z7Q3iYJvpoCPfPRUq1SScoMEEXFysOXH+B1GinjzILhM6Cfu6LU/C1o4Nb8FDsjZbsQ7LuBa09XXAHOLnqi3aLZ5o1IjwkSzpoR1B9xCzOMqGhJWLDGX5huj4IrgqOdj+M+4FZzC18vRGNk4rW+qqZpWyttzGNpHKRlkb5AOtw7Ty1Qb2tLg8L+kLcbSp56M5WuIEwRIc3gQgtLZdJ0OYIBB8LbRI15GVL0HhYGw2z6xIc1jgOJED36rTYM1IGZ4J5CB77qxhdlARFau0BsmWtqX5ECwVQ4asXeDIW8Xy0zA/bO9TREi5XZmGUazu4qai8gb7fFUMDUqzDwB0JPxhWcXi2saSTYCT98VKDdIy3auX4gZb9zTD3cAHP+Nh6ox2e2m1ru7fBDvZJVGtelVd++HOO/VsC/IAcoVbCd0aRFQOzNMtymD68LqZNleN3Z6zsjHlzC1xJywJmZBFj5QR6KttLB0ah8dGi7m6m0n1hVdjVB+HpFgjMwONyfEbG5JOoKkdUJXNlKXJ0zDN/Z0D6mxcM3ShSn+kH4rzztBNDF1gyGyWuDQBlgtG4W1Dl6bUevMv+oMjENeP1Mj/ALXR810fAm3OmNjk0wZiNsV3NyGoQ3eG+EHqRc+ZQ3SU4xNtDfzFimOaV2opIaTJKb4Mj7CMYDE5Hg+XqgtPgrmHJPlb6LTjSei/HtUav/kR+0pID+KP7kk/wRG+JfggxJHGCqDq5Bg+7ru96IPpNP6/eBz5KJ+z5HtDlMcJ1BPwSS30Cab6H4bFhwg8YBGv+DyGqnLL6D+psieo3FCfwFRptE8OPLRX8O90QQfcRpPHd9lLGbWmCE30yV1P7t81Wq0f97x05KepXiRlJ38OWnWQojiTPsgjhlMfVWumix1RVaC2+5IVHvqNa0S42aI49OV1JVM6Zh1hHOx2zfzxWcXNY2QSGnM4AEuDeEuhs8CVkzRSWjPNV0bvsXgBTw1M3c4OqFziIl5cWmN4AaALqftLghWpFo9sS5n9XDzEjzVymPw+Dwggd5UBcWnhlL3kwfazPYPNRmuHCfUf5WZ01RjV8rPMiVNhKpa4RxuinabZ2VxqN9lx8XI8fP5oGxYpxpnQhK1ZuqEup23aIccOWkkSPqu7HxwtwiCjTYcICqpF6BdJzrX6yAieFmJm/S0J7MOBq0Ktiahc9tGi3NUeCWjQBo9p7joxg3k8RvIkxjbDOairYO2hig0kzpqT8+Cz+0a7nkCfCL5Zgk8SguM2malciczATky/qImHg7wYPkQiAeCQQbbvqtKxUjDkyt9BfCYXvWZAYuDJuJBnRFML2LJF8RBJJdFMRH8ZNjbeqewnaLY4StoudmnKLaQnySS0XqWHaxjWMs1oDW8gBb75lQvF1OKtlA991htt7KyCtTXnP/UGndrh+l0Ho4fUL0V1TVYvtLRFVzmHRwjpwPkbrf4VqYejztrudjpxn5FSNfbmFUrMcxxabFpId1HyTmvnqu7GQVNMm7yTorWGqx98VTJELrHwbQtEHRbGXFhjK3iPvzSQ7OOSSu+Rmj5UWXVnQPEd3NN/EO+wCpsc0A3Cpls6WVEZFfJosMxB4D0+miTsWYiGxPDlbU8yq2Teuk20CN7JyY8uJMyuZ40KTSVDiHaD7hSToDlQ+i8vcGi7iQG8yTZei4HDHDMp4UAuqPbcyddSSBZrROjrklZ3sbsmKgq1RlDRnE6wLzG4ncUexG08uIGWsO9cbDL4tJuZP7zYi9jKzTl7El0aytUBflknuWinyB9t0dZaPJRV6J1br9+5B9iYpxFUw55zucYy5iXHW5EKxV7QU6RAqtq053uEtP8Ae2R6wsbe7EqkLFiRBEg68OCyWPwWSplF2m7Dy/af5fJb/DYmm7K+m+4uHNdcdFFjMbQxdF4qtb3jSe5rCmWSWHxNqZJgGYmI8egIuJtSQYPjL+jA03FpkWRPD7YeDAkk6AXPotHsLYOHq1GNqPpMz+y0uL6jjE5Wz4QYBMEk20XpGztlYfDD8qm0H92rv+7d5Qkx4ZSLMvkxx9bMDsns1jcR4qg7inxqXef6aTdf7nNjgUU7S0KWztm4p9OQ4sLc7jmfVqO8DcxtYF05RAG4LYPrF0k6DcLyvN/+rm1g7Dsp03h4c4gsbJzH9wIN2sHUEvELZHHGCMfyzzS30eL4EQ4bo+FufBFcLjgDkdaLB14sTEz9/FMo7IrTLaNSL2y++6irYSpTLnVMNWytvmyODYjeYjVWVGqs0NJKmbXYZ3rTUSLeJvqPqvK6G0ab4a01G9KYIAjk+SpAW5okOJvBbcDjwWeX+PhN3yGUIS9nsNMpjivJTtAU/YLgf4kt+GqvbK7YVwTM1GAXDjMcwdVmn/iZL+MrA8SvTPQK1a6zO1XTUSwvaEVHZXAAnQg26cio6938UmPx54Z1NCTi4gLtHsc1B3tMeMDxD9zeI/kPeFj30zEifiOK9QpiCvPse/8AOq7vzH2/uK6MEVcUyjSr7j6qwAukNdqBJ3hR9w4aEOHI3Wimh6a/sekmS/gfQpI2S2EK1XMZKblXatIxdMMJkjTQ6EgbLgAXQoA470U+z8GalZjRoCC4xIDQd887eagB4IxsrZtRppVRJzT4BN8t2nw+1oXQkyPRDTPw4ZQL3y4zD51mTlFrZYLYhAjTY2oXNy5hUJkNAI0EX5EjzW2fgKL8O50087qfhGaPFbxNI1ImbysDtPDtqy9rAwyXZmySSHEeIndYfAWWfILJbNhs+jUpCWtJMX133+aIfiRUnOC2RDmluZp3TFilsfG58Ox5I9mJNp9eKWJzlhflMD+2TqAJ1JWQAOb2eo0S6pRrvZqcgaDTnoTMcgRCrYHajGOqZQ1ryYeySfGR4iATo527gCnVX1XUm1gG9y5gLpcWvaTq0wDodVzA7ApVS2s5tRjjOQB7pLP3XMiTPooyBmni2QAWwbXBgyIvbfKl2l2sxFOke7rPN2wHZKhDSY9pzC4THNZjaNB9Ki6s2q5zGhhIeGmczgMreTZ15JuAwbqtN1Sm+apgtBPgqMAB7uNBeSDxCKbXQHBPsvYztbWxDO6e+rUa6xY1zQCODixk/FS4YYh9wxrCf1EPqnqXVSJ9F3B7XJaMpy/xygERusApBjC7VynJkUa6Ke2WYik0P79xExYBkE74aITtrYt79nVGuMOcGtJ0BBcASfIKvtesXNyakkG/L/ar9qccKeHZQOtQSbgHK2Iid5PHgmxq5Bl1sxtSaTcjdSeOs3iN6njumkG7z7R+Q6KKhShwdJMG0tNhwtPJccw+1YjiCD5cZ/wuhCuwRpENR14Gu8q2wQGtvxI46mFQYTNxBJvIPVWw/wAV9P8AB+qsiNB+yX8US7eOXCOi1IrAmeIBWWGJJMZoA4QB7uitN2y1o8V4taBEKrPj5bRMvVmlY9YvtDSy4ipEQSHW3FwEjrMnzR7Ze16dUwLHg6BPRVO1OB8PfNmZaH3tEQDyuI81nVrszfszbSeBU7KLjEAqA4gjj6lPZjDwHnf3rTFlkWibu38D6pJ/413FJPaG+o9y4W8U4pmeUUWiCeZXCuA8EGQsbOwjqrgxkZoJvYDqdy9C/Bt/B+MUu9YzMKjKgblfJa1gvIgG5FzdBOzewqwbTqNexhqh0tc05hTkjvNRbSP6gbhHNp7MDcop6uf3bYl8lxgPDQJcIM5ROm5VTYzTSs5hKorUKIaw9+0Gk6oBnIYSKVNzmj2wO8FSB+0oZ2s7ODB0j3VYP7toltRmV9hN8tiLg36KXBbJq4aqKDHvfMd05jWhxcDmaKgeSA0DOZkixEIFtqviqtY4fFuaSDne8C7wLtiYHLTQDgqG7KW2aHsfszMynVdmIDQWhxdAOp8OmthbdzWmxeMaCXHRlmgaue7cByaD6rK7K27Up5WuIqNgQwWqsg/psO9aBBi5G5HKNWnXBdTe13iDv5NdF2vabttxCzSRFsr4HZxqTmGWlmLxTB1dr4iPgr9Wp4xaIsOQUuHaWgg/65clBUdqZ6QlCBthuzd4xwEsfVABAddriAYI4CfJZ7ZW0qtCqaNc6uJDoiHE5rQB4XTPmjuzK2XFVuVY/wD6a0/+5U3aXs93zfAB3jPZOgcNcp67juTUBsI4Su15kgF46Q7nzKmqYVjgfCWug7rWWE2RtZ9E5KkjKbgiCw8xw5Lbt2oHtGoB3iCDbcdyVEsA4fBP70EjM0m7heOZG4C/osnt/EmtWe8SW+y3hlbz3yZM81uO0AqfhXuoNhgIFQyc5Z+pw/jMAnXWNFgqsDy8l0PFxassgrK4w7Y4fG/PVVa7nNOYHlwPHdrdWy7eq1YSStOTGq0DJFVo5Tx82dfmPCfdY+YXcUPDII8rW323EctVUq0tTKvCmQwTvNx0bJ90hZtrRm3VMp0a0SDMHf8AJSDD5iJMCLDUqvSdpvdw0jqVdaCBLqhAP6WC58/9qRdrYqf5JKWDy6NqyN5hgnlmWgG1C9mSrReQ4EOLXMPUxO43QCmQNGBvOpL3kcQ3/Ce/FOHH+5wpg/2NEqxRi1sfXsH4rDFri25G6RBI5g6FQtAVzGOJEk3EcfLU6KBr511QaSBVMZk5rq73XX0KSFIlhE6LhPkkuONrK2zSiIkorsTZpxFVtMaaui8NGp5ncOaGNv8Af3zRjCUnd2RSp1zULvbbnDRliQC0QTrM6JWyXR6DsrBsc59SrUqZmEtpl2UOZTaAAMjRlkmSSRu3wq9Oq78RkZWdTe/NkqOa1waxjAXDJZrpLjG6RPAIlg+zdI0hlqGrUc0FmtNs6EXub2usvi6bw85RlqMHgeR4muuQ0OMgCwG/VVN7Ik2zS7d2Y7Evp5HZXU6ZrU6jC0d5WZlim5pdIgQRY3fqNC3G4N2OpMqtazOwkOpPb43GRmbJ9kbwCPMLPYLBRNQ1ar6mVrS5zgMjomGhtw2SBKhbtV2Fqtq5M4MNe0kwTcZgdztTIEJeSGf10cx2x6WaPzKZOZkiAA5hALWlxgGToNwSGDqsfJqZ5AIcS5tXgIeyS4X0M9Fb2Y7D4qo8OYSW5Cx9wWA3OQHQh8knfA3K0XtZVljhUhpkEiQZ1B0J8PldLwTCopRtkWM2vXo2rF7IAvWax4g6eOlDgOcdbpVdrQ0Pf3eQ2zsc7LbX22C1xed6s4nHsJYyo2ab3NDmkwHZ7TIBsJk2vfRR7fbRwtB9Ckx1V1YulzWtgE1BUY2pU/RE2pgWF/1Kv40ymXegRh8Yx1eo+m4Oa5zXSL/oaD72rbUaocJ43Xn2D2HiadNzmMZI0aw954iSQwiwaLHxExbfohFXtZi3+EVBTAEQwAE8yTJnol+Ntit+j0va2xaVc5qrQLe0LEf3AhZtv4TCF4GLc4E3Y3K8jjEWB0ueCxFbGVH+3VqO5OeSPRNaAI+4WiHj/keKNNt3tE6uAxje7ot0bMkxoXR8PogTnyoXPXcy2KoqkWclVIc5ygqOufJSuJUDrX+wo3oWTpDRTJIA3/X62VnaVbwwP6Ru/qP3OqdhRDS/Q7tLHQG4uABPmEMxFUE8hYeX1WeTpFE5Uv2S4WlvBAA1cfg0cVK7Fsb7Avv49c2vpCovqk6m24buiaSk5UUqVFipi3HfA35d/U6k9SuZg2CB4t07v5H6JtKnIJ3fE8EzWZ1lC3RNk9V/hB6g+v8AlVSpJt0PuMfMJgMJrI5Du8PFJKRwXUSWFHiyjzSeS5VrCNR6hSYFmcta2CSePvPJWtm20Euz2A72o3MIphwLjGYATJtxgG2/Ra3A4htM06DmVKb6k5Q8OElzy6SZIEAweACY+gzDURSLXMrGpTYPFlPivmkbi3MZB/TFpRD8mmWPhjqmawqQCCTlaRUMu0LrADVJduw/osvw1dtMNcZaXAU2hzg/xEuF3RaQRFidYIsg9WpWaKjTSrWptDYaKobTcS4CB+pwGR0wbOMDfp8TXrZmB7SaZa5rqlNxlvgeGhpBBa9ssOkEm06IFsiq7BU2NdRxNao+oM1UB1NrqlQw0F1Q5iYI8URcBVS2+xYu5bGYTZ/hABcXSXEvAY6RBc02FosLC0KlicD3lUU3F4EF8NDWzDvFJIm0iwiVsXbBeQalQt7xwqd42o/NSYxzSG5XFvhe3ww4iNUK2hsxr63dNpU2AZQSXl5DXeIU2PMFtspzHXOABwklYb+1dmNxWzCyqRmNoIIMHKSbOAh0W9EU2btui1nd1GhkNhrpdlF+RkGNTfmtNsTC0abnNLGNFR0g3l0AAiX6ES238kE21gcFULWgMZFQtsARVLabnHxSN9i4k6WmynBx6JJ+kJtXvJbSe17A1p8OR4AcSAJabOytAjdEkSVJsFtKiypSqE5XVBUbbM4OyBs5iP0kTfyQLH7HbRLX0M5aT4srgxwA3hzbkbtfNXqDK3eBrX1G5yMtM5aj+7GUOk3iSdMx1GsEIKST6ByS7Ie1m1a1NnhcPGH0pLiC8ENl/dZQGOAgSCTfyWGa2BCM9tMU04p9NlYVabJDXSDJmZzANk3E21HJBX1BOo04hNHuynkm7HBdUfeN4j1Cd3reI9QrOQykSME6KUUyoHVgd4HmFxuJjePUKxSiOpr2XI4hcFIOMCY4fIc7qD8SDvE9QrIrNa25bJ6awdRN7JuSG5JjNpVIblHCN41MExu4eqEb1NiK88NxN+FhdVz1CzTl9tGTJK2Oe6Su0mFxj1PALmVo1I+KnpVGgbh569UKsVKyVzfTcon0p6qTvm8R6hc71vEeqt+tFjSZXbwP3w965EGCOsrtSJ1HqLJxcDqR1lV0V0hsjgku5B+4eoSUIfV661JJQtH4vXy+iaNR5JJKBQRZ8woau/73hJJL7AiSp7DvveqtXd/b8GpJI+yLsYdfRKrp6pJIkfY6lp6Kajq/+n5pJJJdgkVR8h8l0JJKIRCC4kkiETkgupIkOLm9JJQJI1OKSSr9lRzimuSSTIK7OLoSSRHHNXHapJIexV2cSSSUIf/Z">
            <a:hlinkClick r:id="rId5"/>
          </p:cNvPr>
          <p:cNvSpPr>
            <a:spLocks noChangeAspect="1" noChangeArrowheads="1"/>
          </p:cNvSpPr>
          <p:nvPr/>
        </p:nvSpPr>
        <p:spPr bwMode="auto">
          <a:xfrm>
            <a:off x="1797676" y="1128116"/>
            <a:ext cx="2962275" cy="2962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smtClean="0">
              <a:ln>
                <a:noFill/>
              </a:ln>
              <a:solidFill>
                <a:srgbClr val="060F18"/>
              </a:solidFill>
              <a:effectLst/>
              <a:uLnTx/>
              <a:uFillTx/>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109" y="938810"/>
            <a:ext cx="3083811" cy="2070880"/>
          </a:xfrm>
          <a:prstGeom prst="rect">
            <a:avLst/>
          </a:prstGeom>
        </p:spPr>
      </p:pic>
    </p:spTree>
    <p:extLst>
      <p:ext uri="{BB962C8B-B14F-4D97-AF65-F5344CB8AC3E}">
        <p14:creationId xmlns:p14="http://schemas.microsoft.com/office/powerpoint/2010/main" val="2165995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6628"/>
          <a:stretch/>
        </p:blipFill>
        <p:spPr>
          <a:xfrm>
            <a:off x="150386" y="5047135"/>
            <a:ext cx="12005755" cy="1218028"/>
          </a:xfrm>
          <a:prstGeom prst="rect">
            <a:avLst/>
          </a:prstGeom>
        </p:spPr>
      </p:pic>
      <p:pic>
        <p:nvPicPr>
          <p:cNvPr id="4" name="Picture 3"/>
          <p:cNvPicPr>
            <a:picLocks noChangeAspect="1"/>
          </p:cNvPicPr>
          <p:nvPr/>
        </p:nvPicPr>
        <p:blipFill>
          <a:blip r:embed="rId4"/>
          <a:stretch>
            <a:fillRect/>
          </a:stretch>
        </p:blipFill>
        <p:spPr>
          <a:xfrm>
            <a:off x="26895" y="0"/>
            <a:ext cx="3086214" cy="3745329"/>
          </a:xfrm>
          <a:prstGeom prst="rect">
            <a:avLst/>
          </a:prstGeom>
          <a:ln>
            <a:solidFill>
              <a:srgbClr val="393B67"/>
            </a:solidFill>
          </a:ln>
        </p:spPr>
      </p:pic>
      <p:pic>
        <p:nvPicPr>
          <p:cNvPr id="5" name="Picture 4"/>
          <p:cNvPicPr>
            <a:picLocks noChangeAspect="1"/>
          </p:cNvPicPr>
          <p:nvPr/>
        </p:nvPicPr>
        <p:blipFill>
          <a:blip r:embed="rId5"/>
          <a:stretch>
            <a:fillRect/>
          </a:stretch>
        </p:blipFill>
        <p:spPr>
          <a:xfrm>
            <a:off x="3287969" y="5897"/>
            <a:ext cx="2871071" cy="3739432"/>
          </a:xfrm>
          <a:prstGeom prst="rect">
            <a:avLst/>
          </a:prstGeom>
          <a:ln>
            <a:solidFill>
              <a:srgbClr val="393B67"/>
            </a:solidFill>
          </a:ln>
        </p:spPr>
      </p:pic>
      <p:pic>
        <p:nvPicPr>
          <p:cNvPr id="6" name="Picture 5"/>
          <p:cNvPicPr>
            <a:picLocks noChangeAspect="1"/>
          </p:cNvPicPr>
          <p:nvPr/>
        </p:nvPicPr>
        <p:blipFill>
          <a:blip r:embed="rId6"/>
          <a:stretch>
            <a:fillRect/>
          </a:stretch>
        </p:blipFill>
        <p:spPr>
          <a:xfrm>
            <a:off x="6335114" y="0"/>
            <a:ext cx="2840208" cy="3745329"/>
          </a:xfrm>
          <a:prstGeom prst="rect">
            <a:avLst/>
          </a:prstGeom>
        </p:spPr>
      </p:pic>
      <p:pic>
        <p:nvPicPr>
          <p:cNvPr id="7" name="Picture 6"/>
          <p:cNvPicPr>
            <a:picLocks noChangeAspect="1"/>
          </p:cNvPicPr>
          <p:nvPr/>
        </p:nvPicPr>
        <p:blipFill>
          <a:blip r:embed="rId7"/>
          <a:stretch>
            <a:fillRect/>
          </a:stretch>
        </p:blipFill>
        <p:spPr>
          <a:xfrm>
            <a:off x="9315537" y="0"/>
            <a:ext cx="2840604" cy="3782196"/>
          </a:xfrm>
          <a:prstGeom prst="rect">
            <a:avLst/>
          </a:prstGeom>
        </p:spPr>
      </p:pic>
      <p:pic>
        <p:nvPicPr>
          <p:cNvPr id="12" name="Picture 4" descr="http://www.jbase.com/new/products/images/java.png"/>
          <p:cNvPicPr>
            <a:picLocks noChangeAspect="1" noChangeArrowheads="1"/>
          </p:cNvPicPr>
          <p:nvPr/>
        </p:nvPicPr>
        <p:blipFill>
          <a:blip r:embed="rId8" cstate="print">
            <a:lum bright="100000" contrast="100000"/>
          </a:blip>
          <a:srcRect/>
          <a:stretch>
            <a:fillRect/>
          </a:stretch>
        </p:blipFill>
        <p:spPr bwMode="auto">
          <a:xfrm>
            <a:off x="4225579" y="6075149"/>
            <a:ext cx="401150" cy="748470"/>
          </a:xfrm>
          <a:prstGeom prst="rect">
            <a:avLst/>
          </a:prstGeom>
          <a:noFill/>
        </p:spPr>
      </p:pic>
      <p:pic>
        <p:nvPicPr>
          <p:cNvPr id="8" name="Picture 7"/>
          <p:cNvPicPr>
            <a:picLocks noChangeAspect="1"/>
          </p:cNvPicPr>
          <p:nvPr/>
        </p:nvPicPr>
        <p:blipFill>
          <a:blip r:embed="rId9"/>
          <a:stretch>
            <a:fillRect/>
          </a:stretch>
        </p:blipFill>
        <p:spPr>
          <a:xfrm>
            <a:off x="150386" y="3862667"/>
            <a:ext cx="9748974" cy="1293554"/>
          </a:xfrm>
          <a:prstGeom prst="rect">
            <a:avLst/>
          </a:prstGeom>
        </p:spPr>
      </p:pic>
      <p:pic>
        <p:nvPicPr>
          <p:cNvPr id="13" name="Picture 12" descr="PHP.png"/>
          <p:cNvPicPr>
            <a:picLocks noChangeAspect="1"/>
          </p:cNvPicPr>
          <p:nvPr/>
        </p:nvPicPr>
        <p:blipFill>
          <a:blip r:embed="rId10" cstate="print"/>
          <a:stretch>
            <a:fillRect/>
          </a:stretch>
        </p:blipFill>
        <p:spPr>
          <a:xfrm>
            <a:off x="5548619" y="6271922"/>
            <a:ext cx="948592" cy="498901"/>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24284" y="6248399"/>
            <a:ext cx="1779405" cy="514275"/>
          </a:xfrm>
          <a:prstGeom prst="rect">
            <a:avLst/>
          </a:prstGeom>
          <a:noFill/>
        </p:spPr>
      </p:pic>
      <p:pic>
        <p:nvPicPr>
          <p:cNvPr id="15" name="Picture 14"/>
          <p:cNvPicPr>
            <a:picLocks noChangeAspect="1"/>
          </p:cNvPicPr>
          <p:nvPr/>
        </p:nvPicPr>
        <p:blipFill>
          <a:blip r:embed="rId12"/>
          <a:stretch>
            <a:fillRect/>
          </a:stretch>
        </p:blipFill>
        <p:spPr>
          <a:xfrm>
            <a:off x="9899359" y="6335860"/>
            <a:ext cx="1350297" cy="331605"/>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419101" y="6291523"/>
            <a:ext cx="1558370" cy="411855"/>
          </a:xfrm>
          <a:prstGeom prst="rect">
            <a:avLst/>
          </a:prstGeom>
        </p:spPr>
      </p:pic>
      <p:pic>
        <p:nvPicPr>
          <p:cNvPr id="10" name="Picture 9"/>
          <p:cNvPicPr>
            <a:picLocks noChangeAspect="1"/>
          </p:cNvPicPr>
          <p:nvPr/>
        </p:nvPicPr>
        <p:blipFill rotWithShape="1">
          <a:blip r:embed="rId3"/>
          <a:srcRect l="83255"/>
          <a:stretch/>
        </p:blipFill>
        <p:spPr>
          <a:xfrm>
            <a:off x="9812999" y="3893109"/>
            <a:ext cx="2330419" cy="1263112"/>
          </a:xfrm>
          <a:prstGeom prst="rect">
            <a:avLst/>
          </a:prstGeom>
        </p:spPr>
      </p:pic>
    </p:spTree>
    <p:extLst>
      <p:ext uri="{BB962C8B-B14F-4D97-AF65-F5344CB8AC3E}">
        <p14:creationId xmlns:p14="http://schemas.microsoft.com/office/powerpoint/2010/main" val="328066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13008" y="2771927"/>
            <a:ext cx="11173883" cy="1935819"/>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219120" fontAlgn="auto">
              <a:spcAft>
                <a:spcPts val="0"/>
              </a:spcAft>
              <a:defRPr/>
            </a:pPr>
            <a:endParaRPr lang="en-US" sz="5867" dirty="0">
              <a:gradFill>
                <a:gsLst>
                  <a:gs pos="0">
                    <a:srgbClr val="292929"/>
                  </a:gs>
                  <a:gs pos="100000">
                    <a:srgbClr val="292929"/>
                  </a:gs>
                </a:gsLst>
                <a:lin ang="5400000" scaled="0"/>
              </a:gradFill>
            </a:endParaRPr>
          </a:p>
        </p:txBody>
      </p:sp>
      <p:sp>
        <p:nvSpPr>
          <p:cNvPr id="3" name="TextBox 2"/>
          <p:cNvSpPr txBox="1"/>
          <p:nvPr/>
        </p:nvSpPr>
        <p:spPr>
          <a:xfrm>
            <a:off x="294790" y="67035"/>
            <a:ext cx="11473412" cy="656655"/>
          </a:xfrm>
          <a:prstGeom prst="rect">
            <a:avLst/>
          </a:prstGeom>
          <a:noFill/>
        </p:spPr>
        <p:txBody>
          <a:bodyPr wrap="square" lIns="0" tIns="0" rIns="0" bIns="0" rtlCol="0">
            <a:spAutoFit/>
          </a:bodyPr>
          <a:lstStyle/>
          <a:p>
            <a:pPr defTabSz="914462"/>
            <a:r>
              <a:rPr lang="en-US" sz="4267" dirty="0" smtClean="0">
                <a:gradFill>
                  <a:gsLst>
                    <a:gs pos="0">
                      <a:srgbClr val="292929"/>
                    </a:gs>
                    <a:gs pos="86000">
                      <a:srgbClr val="292929"/>
                    </a:gs>
                  </a:gsLst>
                  <a:lin ang="5400000" scaled="0"/>
                </a:gradFill>
                <a:latin typeface="Segoe Light"/>
              </a:rPr>
              <a:t>Microsoft Azure</a:t>
            </a:r>
            <a:r>
              <a:rPr lang="en-US" sz="4267" dirty="0">
                <a:gradFill>
                  <a:gsLst>
                    <a:gs pos="0">
                      <a:srgbClr val="292929"/>
                    </a:gs>
                    <a:gs pos="86000">
                      <a:srgbClr val="292929"/>
                    </a:gs>
                  </a:gsLst>
                  <a:lin ang="5400000" scaled="0"/>
                </a:gradFill>
                <a:latin typeface="Segoe Light"/>
              </a:rPr>
              <a:t>: </a:t>
            </a:r>
            <a:r>
              <a:rPr lang="ru-RU" sz="4267" dirty="0">
                <a:gradFill>
                  <a:gsLst>
                    <a:gs pos="0">
                      <a:srgbClr val="292929"/>
                    </a:gs>
                    <a:gs pos="86000">
                      <a:srgbClr val="292929"/>
                    </a:gs>
                  </a:gsLst>
                  <a:lin ang="5400000" scaled="0"/>
                </a:gradFill>
                <a:latin typeface="Segoe Light"/>
              </a:rPr>
              <a:t>архитектура приложения</a:t>
            </a:r>
            <a:endParaRPr lang="en-US" sz="4267" dirty="0">
              <a:gradFill>
                <a:gsLst>
                  <a:gs pos="0">
                    <a:srgbClr val="292929"/>
                  </a:gs>
                  <a:gs pos="86000">
                    <a:srgbClr val="292929"/>
                  </a:gs>
                </a:gsLst>
                <a:lin ang="5400000" scaled="0"/>
              </a:gradFill>
              <a:latin typeface="Segoe Light"/>
            </a:endParaRPr>
          </a:p>
        </p:txBody>
      </p:sp>
      <p:sp>
        <p:nvSpPr>
          <p:cNvPr id="4" name="Rectangle 3"/>
          <p:cNvSpPr/>
          <p:nvPr/>
        </p:nvSpPr>
        <p:spPr bwMode="auto">
          <a:xfrm>
            <a:off x="7032864" y="3941475"/>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5" name="Rectangle 4"/>
          <p:cNvSpPr/>
          <p:nvPr/>
        </p:nvSpPr>
        <p:spPr bwMode="auto">
          <a:xfrm>
            <a:off x="4167237" y="4272092"/>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FFFFFF"/>
                </a:solidFill>
              </a:rPr>
              <a:t>Front-End</a:t>
            </a:r>
          </a:p>
        </p:txBody>
      </p:sp>
      <p:cxnSp>
        <p:nvCxnSpPr>
          <p:cNvPr id="6" name="Straight Arrow Connector 5"/>
          <p:cNvCxnSpPr/>
          <p:nvPr/>
        </p:nvCxnSpPr>
        <p:spPr>
          <a:xfrm flipV="1">
            <a:off x="1184690" y="5283409"/>
            <a:ext cx="955967" cy="1"/>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V="1">
            <a:off x="3718449" y="5407620"/>
            <a:ext cx="701936" cy="587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8" name="Rectangle 7"/>
          <p:cNvSpPr/>
          <p:nvPr/>
        </p:nvSpPr>
        <p:spPr bwMode="auto">
          <a:xfrm>
            <a:off x="4457611" y="4606715"/>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292929"/>
                </a:solidFill>
              </a:rPr>
              <a:t>Front-End</a:t>
            </a:r>
          </a:p>
        </p:txBody>
      </p:sp>
      <p:cxnSp>
        <p:nvCxnSpPr>
          <p:cNvPr id="9" name="Straight Arrow Connector 8"/>
          <p:cNvCxnSpPr/>
          <p:nvPr/>
        </p:nvCxnSpPr>
        <p:spPr>
          <a:xfrm flipV="1">
            <a:off x="3656293" y="4986442"/>
            <a:ext cx="674404" cy="10663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a:xfrm flipV="1">
            <a:off x="9541189" y="5462436"/>
            <a:ext cx="748099" cy="44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1105733" y="4442569"/>
            <a:ext cx="1684757" cy="328231"/>
          </a:xfrm>
          <a:prstGeom prst="rect">
            <a:avLst/>
          </a:prstGeom>
          <a:noFill/>
        </p:spPr>
        <p:txBody>
          <a:bodyPr wrap="none" lIns="0" tIns="0" rIns="0" bIns="0" rtlCol="0">
            <a:spAutoFit/>
          </a:bodyPr>
          <a:lstStyle/>
          <a:p>
            <a:pPr defTabSz="914462"/>
            <a:r>
              <a:rPr lang="en-US" sz="2133" dirty="0">
                <a:gradFill>
                  <a:gsLst>
                    <a:gs pos="0">
                      <a:srgbClr val="292929"/>
                    </a:gs>
                    <a:gs pos="100000">
                      <a:srgbClr val="292929"/>
                    </a:gs>
                  </a:gsLst>
                  <a:lin ang="5400000" scaled="0"/>
                </a:gradFill>
              </a:rPr>
              <a:t>HTTP/HTTPS</a:t>
            </a:r>
          </a:p>
        </p:txBody>
      </p:sp>
      <p:sp>
        <p:nvSpPr>
          <p:cNvPr id="12" name="Can 11"/>
          <p:cNvSpPr/>
          <p:nvPr/>
        </p:nvSpPr>
        <p:spPr bwMode="auto">
          <a:xfrm>
            <a:off x="10289288" y="4515703"/>
            <a:ext cx="1731264" cy="1930400"/>
          </a:xfrm>
          <a:prstGeom prst="can">
            <a:avLst>
              <a:gd name="adj" fmla="val 1952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1067" dirty="0">
              <a:solidFill>
                <a:srgbClr val="292929"/>
              </a:solidFill>
            </a:endParaRPr>
          </a:p>
          <a:p>
            <a:pPr algn="ctr" defTabSz="1218768" fontAlgn="base">
              <a:spcBef>
                <a:spcPct val="0"/>
              </a:spcBef>
              <a:spcAft>
                <a:spcPct val="0"/>
              </a:spcAft>
            </a:pPr>
            <a:r>
              <a:rPr lang="en-US" sz="1867" dirty="0">
                <a:solidFill>
                  <a:srgbClr val="292929"/>
                </a:solidFill>
              </a:rPr>
              <a:t>Windows</a:t>
            </a:r>
          </a:p>
          <a:p>
            <a:pPr algn="ctr" defTabSz="1218768" fontAlgn="base">
              <a:spcBef>
                <a:spcPct val="0"/>
              </a:spcBef>
              <a:spcAft>
                <a:spcPct val="0"/>
              </a:spcAft>
            </a:pPr>
            <a:r>
              <a:rPr lang="en-US" sz="1867" dirty="0">
                <a:solidFill>
                  <a:srgbClr val="292929"/>
                </a:solidFill>
              </a:rPr>
              <a:t>Azure</a:t>
            </a:r>
          </a:p>
          <a:p>
            <a:pPr algn="ctr" defTabSz="1218768" fontAlgn="base">
              <a:spcBef>
                <a:spcPct val="0"/>
              </a:spcBef>
              <a:spcAft>
                <a:spcPct val="0"/>
              </a:spcAft>
            </a:pPr>
            <a:r>
              <a:rPr lang="en-US" sz="1867" dirty="0">
                <a:solidFill>
                  <a:srgbClr val="292929"/>
                </a:solidFill>
              </a:rPr>
              <a:t>Storage,</a:t>
            </a:r>
            <a:br>
              <a:rPr lang="en-US" sz="1867" dirty="0">
                <a:solidFill>
                  <a:srgbClr val="292929"/>
                </a:solidFill>
              </a:rPr>
            </a:br>
            <a:r>
              <a:rPr lang="en-US" sz="1867" dirty="0">
                <a:solidFill>
                  <a:srgbClr val="292929"/>
                </a:solidFill>
              </a:rPr>
              <a:t>SQL Azure</a:t>
            </a:r>
          </a:p>
        </p:txBody>
      </p:sp>
      <p:sp>
        <p:nvSpPr>
          <p:cNvPr id="13" name="Trapezoid 12"/>
          <p:cNvSpPr/>
          <p:nvPr/>
        </p:nvSpPr>
        <p:spPr bwMode="auto">
          <a:xfrm>
            <a:off x="2204690" y="4770864"/>
            <a:ext cx="1515877" cy="1001341"/>
          </a:xfrm>
          <a:prstGeom prst="trapezoid">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67" b="1" dirty="0">
                <a:solidFill>
                  <a:srgbClr val="292929"/>
                </a:solidFill>
              </a:rPr>
              <a:t>Azure</a:t>
            </a:r>
          </a:p>
          <a:p>
            <a:pPr algn="ctr" defTabSz="1218768" fontAlgn="base">
              <a:spcBef>
                <a:spcPct val="0"/>
              </a:spcBef>
              <a:spcAft>
                <a:spcPct val="0"/>
              </a:spcAft>
            </a:pPr>
            <a:r>
              <a:rPr lang="en-US" sz="1867" b="1" dirty="0">
                <a:solidFill>
                  <a:srgbClr val="292929"/>
                </a:solidFill>
              </a:rPr>
              <a:t>Load Balancer</a:t>
            </a:r>
          </a:p>
        </p:txBody>
      </p:sp>
      <p:cxnSp>
        <p:nvCxnSpPr>
          <p:cNvPr id="14" name="Straight Arrow Connector 13"/>
          <p:cNvCxnSpPr/>
          <p:nvPr/>
        </p:nvCxnSpPr>
        <p:spPr>
          <a:xfrm>
            <a:off x="6430859" y="5462436"/>
            <a:ext cx="6771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5" name="Rectangle 14"/>
          <p:cNvSpPr/>
          <p:nvPr/>
        </p:nvSpPr>
        <p:spPr bwMode="auto">
          <a:xfrm>
            <a:off x="7330444" y="4260611"/>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6" name="Rectangle 15"/>
          <p:cNvSpPr/>
          <p:nvPr/>
        </p:nvSpPr>
        <p:spPr bwMode="auto">
          <a:xfrm>
            <a:off x="7601307" y="4554473"/>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gradFill>
                  <a:gsLst>
                    <a:gs pos="0">
                      <a:srgbClr val="FFFFFF"/>
                    </a:gs>
                    <a:gs pos="100000">
                      <a:srgbClr val="FFFFFF"/>
                    </a:gs>
                  </a:gsLst>
                  <a:lin ang="5400000" scaled="0"/>
                </a:gradFill>
              </a:rPr>
              <a:t>Back-end</a:t>
            </a:r>
            <a:endParaRPr lang="ru-RU" sz="2933" dirty="0">
              <a:gradFill>
                <a:gsLst>
                  <a:gs pos="0">
                    <a:srgbClr val="FFFFFF"/>
                  </a:gs>
                  <a:gs pos="100000">
                    <a:srgbClr val="FFFFFF"/>
                  </a:gs>
                </a:gsLst>
                <a:lin ang="5400000" scaled="0"/>
              </a:gradFill>
            </a:endParaRPr>
          </a:p>
          <a:p>
            <a:pPr algn="ctr" defTabSz="1218768" fontAlgn="base">
              <a:spcBef>
                <a:spcPct val="0"/>
              </a:spcBef>
              <a:spcAft>
                <a:spcPct val="0"/>
              </a:spcAft>
            </a:pPr>
            <a:r>
              <a:rPr lang="en-US" sz="2933" dirty="0">
                <a:gradFill>
                  <a:gsLst>
                    <a:gs pos="0">
                      <a:srgbClr val="FFFFFF"/>
                    </a:gs>
                    <a:gs pos="100000">
                      <a:srgbClr val="FFFFFF"/>
                    </a:gs>
                  </a:gsLst>
                  <a:lin ang="5400000" scaled="0"/>
                </a:gradFill>
              </a:rPr>
              <a:t>worker</a:t>
            </a:r>
            <a:endParaRPr lang="ru-RU" sz="2933" dirty="0">
              <a:gradFill>
                <a:gsLst>
                  <a:gs pos="0">
                    <a:srgbClr val="FFFFFF"/>
                  </a:gs>
                  <a:gs pos="100000">
                    <a:srgbClr val="FFFFFF"/>
                  </a:gs>
                </a:gsLst>
                <a:lin ang="5400000" scaled="0"/>
              </a:gra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161" y="4906676"/>
            <a:ext cx="865529" cy="86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13005" y="723625"/>
            <a:ext cx="10500736" cy="3017108"/>
          </a:xfrm>
          <a:prstGeom prst="rect">
            <a:avLst/>
          </a:prstGeom>
          <a:noFill/>
        </p:spPr>
        <p:txBody>
          <a:bodyPr wrap="square" lIns="0" tIns="0" rIns="0" bIns="0" rtlCol="0">
            <a:spAutoFit/>
          </a:bodyPr>
          <a:lstStyle/>
          <a:p>
            <a:pPr defTabSz="914462">
              <a:lnSpc>
                <a:spcPct val="150000"/>
              </a:lnSpc>
            </a:pPr>
            <a:r>
              <a:rPr lang="ru-RU" sz="1867" dirty="0">
                <a:gradFill>
                  <a:gsLst>
                    <a:gs pos="0">
                      <a:srgbClr val="292929"/>
                    </a:gs>
                    <a:gs pos="86000">
                      <a:srgbClr val="292929"/>
                    </a:gs>
                  </a:gsLst>
                  <a:lin ang="5400000" scaled="0"/>
                </a:gradFill>
              </a:rPr>
              <a:t>Классическое облачное приложение обычно состоит из нескольких компонент </a:t>
            </a:r>
            <a:r>
              <a:rPr lang="en-US" sz="1867" dirty="0">
                <a:gradFill>
                  <a:gsLst>
                    <a:gs pos="0">
                      <a:srgbClr val="292929"/>
                    </a:gs>
                    <a:gs pos="86000">
                      <a:srgbClr val="292929"/>
                    </a:gs>
                  </a:gsLst>
                  <a:lin ang="5400000" scaled="0"/>
                </a:gradFill>
              </a:rPr>
              <a:t>:</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Front-end – </a:t>
            </a:r>
            <a:r>
              <a:rPr lang="ru-RU" sz="1867" dirty="0">
                <a:gradFill>
                  <a:gsLst>
                    <a:gs pos="0">
                      <a:srgbClr val="292929"/>
                    </a:gs>
                    <a:gs pos="86000">
                      <a:srgbClr val="292929"/>
                    </a:gs>
                  </a:gsLst>
                  <a:lin ang="5400000" scaled="0"/>
                </a:gradFill>
              </a:rPr>
              <a:t>веб-портал находящий за балансировщиком нагрузки</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Back-end worker – </a:t>
            </a:r>
            <a:r>
              <a:rPr lang="ru-RU" sz="1867" dirty="0">
                <a:gradFill>
                  <a:gsLst>
                    <a:gs pos="0">
                      <a:srgbClr val="292929"/>
                    </a:gs>
                    <a:gs pos="86000">
                      <a:srgbClr val="292929"/>
                    </a:gs>
                  </a:gsLst>
                  <a:lin ang="5400000" scaled="0"/>
                </a:gradFill>
              </a:rPr>
              <a:t>реализация логики приложения </a:t>
            </a:r>
            <a:r>
              <a:rPr lang="en-US" sz="1867" dirty="0">
                <a:gradFill>
                  <a:gsLst>
                    <a:gs pos="0">
                      <a:srgbClr val="292929"/>
                    </a:gs>
                    <a:gs pos="86000">
                      <a:srgbClr val="292929"/>
                    </a:gs>
                  </a:gsLst>
                  <a:lin ang="5400000" scaled="0"/>
                </a:gradFill>
              </a:rPr>
              <a:t>:</a:t>
            </a:r>
            <a:r>
              <a:rPr lang="ru-RU" sz="1867" dirty="0">
                <a:gradFill>
                  <a:gsLst>
                    <a:gs pos="0">
                      <a:srgbClr val="292929"/>
                    </a:gs>
                    <a:gs pos="86000">
                      <a:srgbClr val="292929"/>
                    </a:gs>
                  </a:gsLst>
                  <a:lin ang="5400000" scaled="0"/>
                </a:gradFill>
              </a:rPr>
              <a:t> обработка пользовательских данных, например транскодирование видео</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Хранилище данных – в базе данных ( реляционная, </a:t>
            </a:r>
            <a:r>
              <a:rPr lang="en-US" sz="1867" dirty="0" err="1">
                <a:gradFill>
                  <a:gsLst>
                    <a:gs pos="0">
                      <a:srgbClr val="292929"/>
                    </a:gs>
                    <a:gs pos="86000">
                      <a:srgbClr val="292929"/>
                    </a:gs>
                  </a:gsLst>
                  <a:lin ang="5400000" scaled="0"/>
                </a:gradFill>
              </a:rPr>
              <a:t>NoSQL</a:t>
            </a:r>
            <a:r>
              <a:rPr lang="en-US" sz="1867" dirty="0">
                <a:gradFill>
                  <a:gsLst>
                    <a:gs pos="0">
                      <a:srgbClr val="292929"/>
                    </a:gs>
                    <a:gs pos="86000">
                      <a:srgbClr val="292929"/>
                    </a:gs>
                  </a:gsLst>
                  <a:lin ang="5400000" scaled="0"/>
                </a:gradFill>
              </a:rPr>
              <a:t> )</a:t>
            </a:r>
            <a:r>
              <a:rPr lang="ru-RU" sz="1867" dirty="0">
                <a:gradFill>
                  <a:gsLst>
                    <a:gs pos="0">
                      <a:srgbClr val="292929"/>
                    </a:gs>
                    <a:gs pos="86000">
                      <a:srgbClr val="292929"/>
                    </a:gs>
                  </a:gsLst>
                  <a:lin ang="5400000" scaled="0"/>
                </a:gradFill>
              </a:rPr>
              <a:t> или файлы</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Все компоненты системы существуют в нескольких экземплярах для увеличения надежности систему и поддержки высокой доступности сервиса для пользователей</a:t>
            </a:r>
            <a:endParaRPr lang="ru-RU" sz="2667" dirty="0">
              <a:gradFill>
                <a:gsLst>
                  <a:gs pos="0">
                    <a:srgbClr val="292929"/>
                  </a:gs>
                  <a:gs pos="86000">
                    <a:srgbClr val="292929"/>
                  </a:gs>
                </a:gsLst>
                <a:lin ang="5400000" scaled="0"/>
              </a:gradFill>
            </a:endParaRPr>
          </a:p>
        </p:txBody>
      </p:sp>
      <p:sp>
        <p:nvSpPr>
          <p:cNvPr id="19" name="Rectangle 18"/>
          <p:cNvSpPr/>
          <p:nvPr/>
        </p:nvSpPr>
        <p:spPr bwMode="auto">
          <a:xfrm>
            <a:off x="3951013" y="3752611"/>
            <a:ext cx="5987627" cy="2946400"/>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704499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0236"/>
            <a:ext cx="7205562" cy="923330"/>
          </a:xfrm>
          <a:prstGeom prst="rect">
            <a:avLst/>
          </a:prstGeom>
          <a:noFill/>
        </p:spPr>
        <p:txBody>
          <a:bodyPr wrap="none" rtlCol="0">
            <a:spAutoFit/>
          </a:bodyPr>
          <a:lstStyle/>
          <a:p>
            <a:r>
              <a:rPr lang="ru-RU" sz="5400" dirty="0" smtClean="0"/>
              <a:t>Виртуальные машины</a:t>
            </a:r>
            <a:endParaRPr lang="ru-RU" sz="5400" dirty="0"/>
          </a:p>
        </p:txBody>
      </p:sp>
      <p:sp>
        <p:nvSpPr>
          <p:cNvPr id="3" name="TextBox 2"/>
          <p:cNvSpPr txBox="1"/>
          <p:nvPr/>
        </p:nvSpPr>
        <p:spPr>
          <a:xfrm>
            <a:off x="105712" y="1143880"/>
            <a:ext cx="5920980" cy="461665"/>
          </a:xfrm>
          <a:prstGeom prst="rect">
            <a:avLst/>
          </a:prstGeom>
          <a:noFill/>
        </p:spPr>
        <p:txBody>
          <a:bodyPr wrap="none" rtlCol="0">
            <a:spAutoFit/>
          </a:bodyPr>
          <a:lstStyle/>
          <a:p>
            <a:r>
              <a:rPr lang="ru-RU" dirty="0" smtClean="0"/>
              <a:t>О</a:t>
            </a:r>
            <a:r>
              <a:rPr lang="en-US" dirty="0" smtClean="0"/>
              <a:t>C: Linux, </a:t>
            </a:r>
            <a:r>
              <a:rPr lang="en-US" dirty="0"/>
              <a:t>Windows, </a:t>
            </a:r>
            <a:r>
              <a:rPr lang="en-US" sz="2400" dirty="0">
                <a:solidFill>
                  <a:schemeClr val="accent5">
                    <a:lumMod val="25000"/>
                  </a:schemeClr>
                </a:solidFill>
              </a:rPr>
              <a:t>vmdepot.msopentech.com</a:t>
            </a:r>
            <a:endParaRPr lang="ru-RU" sz="2400" dirty="0">
              <a:solidFill>
                <a:schemeClr val="accent5">
                  <a:lumMod val="25000"/>
                </a:schemeClr>
              </a:solidFill>
            </a:endParaRPr>
          </a:p>
        </p:txBody>
      </p:sp>
      <p:sp>
        <p:nvSpPr>
          <p:cNvPr id="4" name="TextBox 3"/>
          <p:cNvSpPr txBox="1"/>
          <p:nvPr/>
        </p:nvSpPr>
        <p:spPr>
          <a:xfrm>
            <a:off x="105712" y="1684800"/>
            <a:ext cx="10532553" cy="1754326"/>
          </a:xfrm>
          <a:prstGeom prst="rect">
            <a:avLst/>
          </a:prstGeom>
          <a:noFill/>
        </p:spPr>
        <p:txBody>
          <a:bodyPr wrap="square" rtlCol="0">
            <a:spAutoFit/>
          </a:bodyPr>
          <a:lstStyle/>
          <a:p>
            <a:r>
              <a:rPr lang="en-US" b="1" dirty="0"/>
              <a:t>A-series</a:t>
            </a:r>
            <a:r>
              <a:rPr lang="en-US" dirty="0"/>
              <a:t>: </a:t>
            </a:r>
            <a:r>
              <a:rPr lang="ru-RU" dirty="0" smtClean="0"/>
              <a:t>ВМ для широкого класса задач ( </a:t>
            </a:r>
            <a:r>
              <a:rPr lang="en-US" dirty="0" smtClean="0"/>
              <a:t>A8-A11 – </a:t>
            </a:r>
            <a:r>
              <a:rPr lang="ru-RU" dirty="0" smtClean="0"/>
              <a:t>для задач с высокими требованиями по </a:t>
            </a:r>
            <a:r>
              <a:rPr lang="en-US" dirty="0" smtClean="0"/>
              <a:t>CPU</a:t>
            </a:r>
            <a:r>
              <a:rPr lang="ru-RU" dirty="0"/>
              <a:t> </a:t>
            </a:r>
            <a:r>
              <a:rPr lang="ru-RU" dirty="0" smtClean="0"/>
              <a:t>и сетью</a:t>
            </a:r>
            <a:r>
              <a:rPr lang="en-US" dirty="0" smtClean="0"/>
              <a:t> )</a:t>
            </a:r>
            <a:endParaRPr lang="en-US" dirty="0"/>
          </a:p>
          <a:p>
            <a:r>
              <a:rPr lang="en-US" b="1" dirty="0"/>
              <a:t>D-Series</a:t>
            </a:r>
            <a:r>
              <a:rPr lang="en-US" dirty="0"/>
              <a:t>: </a:t>
            </a:r>
            <a:r>
              <a:rPr lang="ru-RU" dirty="0" smtClean="0"/>
              <a:t>Для задач где нужен быстрый и большой кэш на </a:t>
            </a:r>
            <a:r>
              <a:rPr lang="en-US" dirty="0" smtClean="0"/>
              <a:t>SDD</a:t>
            </a:r>
            <a:endParaRPr lang="en-US" dirty="0"/>
          </a:p>
          <a:p>
            <a:r>
              <a:rPr lang="en-US" b="1" dirty="0"/>
              <a:t>DS-series</a:t>
            </a:r>
            <a:r>
              <a:rPr lang="en-US" dirty="0"/>
              <a:t>: </a:t>
            </a:r>
            <a:r>
              <a:rPr lang="ru-RU" dirty="0" smtClean="0"/>
              <a:t>Для задач где нужно </a:t>
            </a:r>
            <a:r>
              <a:rPr lang="en-US" dirty="0" smtClean="0"/>
              <a:t>SDD </a:t>
            </a:r>
            <a:r>
              <a:rPr lang="ru-RU" dirty="0" smtClean="0"/>
              <a:t>хранилище </a:t>
            </a:r>
            <a:endParaRPr lang="en-US" dirty="0"/>
          </a:p>
          <a:p>
            <a:r>
              <a:rPr lang="en-US" b="1" dirty="0"/>
              <a:t>G-series</a:t>
            </a:r>
            <a:r>
              <a:rPr lang="en-US" dirty="0"/>
              <a:t>: </a:t>
            </a:r>
            <a:r>
              <a:rPr lang="en-US" dirty="0" smtClean="0"/>
              <a:t>“Godzilla</a:t>
            </a:r>
            <a:r>
              <a:rPr lang="en-US" dirty="0"/>
              <a:t>” </a:t>
            </a:r>
            <a:r>
              <a:rPr lang="ru-RU" dirty="0" smtClean="0"/>
              <a:t>с огромным количеством </a:t>
            </a:r>
            <a:r>
              <a:rPr lang="en-US" dirty="0" smtClean="0"/>
              <a:t>RAM</a:t>
            </a:r>
            <a:endParaRPr lang="en-US" dirty="0"/>
          </a:p>
          <a:p>
            <a:endParaRPr lang="ru-RU" dirty="0"/>
          </a:p>
        </p:txBody>
      </p:sp>
      <p:pic>
        <p:nvPicPr>
          <p:cNvPr id="6" name="Picture 5"/>
          <p:cNvPicPr>
            <a:picLocks noChangeAspect="1"/>
          </p:cNvPicPr>
          <p:nvPr/>
        </p:nvPicPr>
        <p:blipFill>
          <a:blip r:embed="rId2"/>
          <a:stretch>
            <a:fillRect/>
          </a:stretch>
        </p:blipFill>
        <p:spPr>
          <a:xfrm>
            <a:off x="5653667" y="2936978"/>
            <a:ext cx="6147667" cy="3947767"/>
          </a:xfrm>
          <a:prstGeom prst="rect">
            <a:avLst/>
          </a:prstGeom>
        </p:spPr>
      </p:pic>
      <p:pic>
        <p:nvPicPr>
          <p:cNvPr id="7" name="Picture 6"/>
          <p:cNvPicPr>
            <a:picLocks noChangeAspect="1"/>
          </p:cNvPicPr>
          <p:nvPr/>
        </p:nvPicPr>
        <p:blipFill>
          <a:blip r:embed="rId3"/>
          <a:stretch>
            <a:fillRect/>
          </a:stretch>
        </p:blipFill>
        <p:spPr>
          <a:xfrm>
            <a:off x="380424" y="3056944"/>
            <a:ext cx="4991565" cy="3417001"/>
          </a:xfrm>
          <a:prstGeom prst="rect">
            <a:avLst/>
          </a:prstGeom>
        </p:spPr>
      </p:pic>
    </p:spTree>
    <p:extLst>
      <p:ext uri="{BB962C8B-B14F-4D97-AF65-F5344CB8AC3E}">
        <p14:creationId xmlns:p14="http://schemas.microsoft.com/office/powerpoint/2010/main" val="417294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p>
          <a:p>
            <a:r>
              <a:rPr lang="ru-RU" sz="2000" dirty="0" smtClean="0"/>
              <a:t>Евангелист</a:t>
            </a:r>
            <a:r>
              <a:rPr lang="en-US" sz="2000" dirty="0" smtClean="0"/>
              <a:t> Microsoft 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38" y="1273010"/>
            <a:ext cx="3608505" cy="3929680"/>
          </a:xfrm>
          <a:prstGeom prst="rect">
            <a:avLst/>
          </a:prstGeom>
        </p:spPr>
      </p:pic>
      <p:sp>
        <p:nvSpPr>
          <p:cNvPr id="3" name="TextBox 2"/>
          <p:cNvSpPr txBox="1"/>
          <p:nvPr/>
        </p:nvSpPr>
        <p:spPr>
          <a:xfrm>
            <a:off x="256478" y="144966"/>
            <a:ext cx="6917599" cy="646331"/>
          </a:xfrm>
          <a:prstGeom prst="rect">
            <a:avLst/>
          </a:prstGeom>
          <a:noFill/>
        </p:spPr>
        <p:txBody>
          <a:bodyPr wrap="none" rtlCol="0">
            <a:spAutoFit/>
          </a:bodyPr>
          <a:lstStyle/>
          <a:p>
            <a:r>
              <a:rPr lang="en-US" sz="3600" dirty="0" smtClean="0"/>
              <a:t>A Series – Basic and Standard tier</a:t>
            </a:r>
            <a:endParaRPr lang="ru-RU" sz="3600" dirty="0"/>
          </a:p>
        </p:txBody>
      </p:sp>
      <p:graphicFrame>
        <p:nvGraphicFramePr>
          <p:cNvPr id="6" name="Table 5"/>
          <p:cNvGraphicFramePr>
            <a:graphicFrameLocks noGrp="1"/>
          </p:cNvGraphicFramePr>
          <p:nvPr>
            <p:extLst>
              <p:ext uri="{D42A27DB-BD31-4B8C-83A1-F6EECF244321}">
                <p14:modId xmlns:p14="http://schemas.microsoft.com/office/powerpoint/2010/main" val="2033786427"/>
              </p:ext>
            </p:extLst>
          </p:nvPr>
        </p:nvGraphicFramePr>
        <p:xfrm>
          <a:off x="5000829" y="1790746"/>
          <a:ext cx="6930976" cy="2893330"/>
        </p:xfrm>
        <a:graphic>
          <a:graphicData uri="http://schemas.openxmlformats.org/drawingml/2006/table">
            <a:tbl>
              <a:tblPr firstRow="1" bandRow="1">
                <a:tableStyleId>{5C22544A-7EE6-4342-B048-85BDC9FD1C3A}</a:tableStyleId>
              </a:tblPr>
              <a:tblGrid>
                <a:gridCol w="2012526"/>
                <a:gridCol w="2012526"/>
                <a:gridCol w="2905924"/>
              </a:tblGrid>
              <a:tr h="395786">
                <a:tc>
                  <a:txBody>
                    <a:bodyPr/>
                    <a:lstStyle/>
                    <a:p>
                      <a:endParaRPr lang="ru-RU" dirty="0"/>
                    </a:p>
                  </a:txBody>
                  <a:tcPr/>
                </a:tc>
                <a:tc>
                  <a:txBody>
                    <a:bodyPr/>
                    <a:lstStyle/>
                    <a:p>
                      <a:r>
                        <a:rPr lang="en-US" dirty="0" smtClean="0">
                          <a:solidFill>
                            <a:schemeClr val="accent6">
                              <a:lumMod val="50000"/>
                            </a:schemeClr>
                          </a:solidFill>
                        </a:rPr>
                        <a:t>Basic</a:t>
                      </a:r>
                      <a:endParaRPr lang="ru-RU" dirty="0">
                        <a:solidFill>
                          <a:schemeClr val="accent6">
                            <a:lumMod val="50000"/>
                          </a:schemeClr>
                        </a:solidFill>
                      </a:endParaRPr>
                    </a:p>
                  </a:txBody>
                  <a:tcPr/>
                </a:tc>
                <a:tc>
                  <a:txBody>
                    <a:bodyPr/>
                    <a:lstStyle/>
                    <a:p>
                      <a:r>
                        <a:rPr lang="en-US" dirty="0" smtClean="0">
                          <a:solidFill>
                            <a:schemeClr val="tx1">
                              <a:lumMod val="50000"/>
                            </a:schemeClr>
                          </a:solidFill>
                        </a:rPr>
                        <a:t>Standard</a:t>
                      </a:r>
                      <a:endParaRPr lang="ru-RU" dirty="0">
                        <a:solidFill>
                          <a:schemeClr val="tx1">
                            <a:lumMod val="50000"/>
                          </a:schemeClr>
                        </a:solidFill>
                      </a:endParaRPr>
                    </a:p>
                  </a:txBody>
                  <a:tcPr/>
                </a:tc>
              </a:tr>
              <a:tr h="395786">
                <a:tc>
                  <a:txBody>
                    <a:bodyPr/>
                    <a:lstStyle/>
                    <a:p>
                      <a:r>
                        <a:rPr lang="en-US" dirty="0" smtClean="0"/>
                        <a:t>Availability</a:t>
                      </a:r>
                      <a:endParaRPr lang="ru-RU" dirty="0"/>
                    </a:p>
                  </a:txBody>
                  <a:tcPr/>
                </a:tc>
                <a:tc>
                  <a:txBody>
                    <a:bodyPr/>
                    <a:lstStyle/>
                    <a:p>
                      <a:r>
                        <a:rPr lang="en-US" dirty="0" smtClean="0"/>
                        <a:t>A0-A4</a:t>
                      </a:r>
                      <a:endParaRPr lang="ru-RU" dirty="0"/>
                    </a:p>
                  </a:txBody>
                  <a:tcPr/>
                </a:tc>
                <a:tc>
                  <a:txBody>
                    <a:bodyPr/>
                    <a:lstStyle/>
                    <a:p>
                      <a:r>
                        <a:rPr lang="ru-RU" dirty="0" smtClean="0"/>
                        <a:t>Все</a:t>
                      </a:r>
                      <a:r>
                        <a:rPr lang="ru-RU" baseline="0" dirty="0" smtClean="0"/>
                        <a:t> </a:t>
                      </a:r>
                      <a:r>
                        <a:rPr lang="en-US" baseline="0" dirty="0" smtClean="0"/>
                        <a:t>VM A series</a:t>
                      </a:r>
                      <a:endParaRPr lang="ru-RU" dirty="0"/>
                    </a:p>
                  </a:txBody>
                  <a:tcPr/>
                </a:tc>
              </a:tr>
              <a:tr h="395786">
                <a:tc>
                  <a:txBody>
                    <a:bodyPr/>
                    <a:lstStyle/>
                    <a:p>
                      <a:r>
                        <a:rPr lang="en-US" dirty="0" smtClean="0"/>
                        <a:t>Disk</a:t>
                      </a:r>
                      <a:r>
                        <a:rPr lang="en-US" baseline="0" dirty="0" smtClean="0"/>
                        <a:t> IOPS</a:t>
                      </a:r>
                      <a:endParaRPr lang="ru-RU" dirty="0"/>
                    </a:p>
                  </a:txBody>
                  <a:tcPr/>
                </a:tc>
                <a:tc>
                  <a:txBody>
                    <a:bodyPr/>
                    <a:lstStyle/>
                    <a:p>
                      <a:r>
                        <a:rPr lang="en-US" dirty="0" smtClean="0"/>
                        <a:t>300</a:t>
                      </a:r>
                      <a:endParaRPr lang="ru-RU" dirty="0"/>
                    </a:p>
                  </a:txBody>
                  <a:tcPr/>
                </a:tc>
                <a:tc>
                  <a:txBody>
                    <a:bodyPr/>
                    <a:lstStyle/>
                    <a:p>
                      <a:r>
                        <a:rPr lang="en-US" dirty="0" smtClean="0"/>
                        <a:t>500</a:t>
                      </a:r>
                      <a:endParaRPr lang="ru-RU" dirty="0"/>
                    </a:p>
                  </a:txBody>
                  <a:tcPr/>
                </a:tc>
              </a:tr>
              <a:tr h="395786">
                <a:tc>
                  <a:txBody>
                    <a:bodyPr/>
                    <a:lstStyle/>
                    <a:p>
                      <a:r>
                        <a:rPr lang="en-US" dirty="0" smtClean="0"/>
                        <a:t>Price</a:t>
                      </a:r>
                      <a:endParaRPr lang="ru-RU" dirty="0"/>
                    </a:p>
                  </a:txBody>
                  <a:tcPr/>
                </a:tc>
                <a:tc>
                  <a:txBody>
                    <a:bodyPr/>
                    <a:lstStyle/>
                    <a:p>
                      <a:r>
                        <a:rPr lang="ru-RU" dirty="0" smtClean="0"/>
                        <a:t>на</a:t>
                      </a:r>
                      <a:r>
                        <a:rPr lang="ru-RU" baseline="0" dirty="0" smtClean="0"/>
                        <a:t> 27% дешевле</a:t>
                      </a:r>
                      <a:endParaRPr lang="ru-RU" dirty="0"/>
                    </a:p>
                  </a:txBody>
                  <a:tcPr/>
                </a:tc>
                <a:tc>
                  <a:txBody>
                    <a:bodyPr/>
                    <a:lstStyle/>
                    <a:p>
                      <a:endParaRPr lang="ru-RU" dirty="0"/>
                    </a:p>
                  </a:txBody>
                  <a:tcPr/>
                </a:tc>
              </a:tr>
              <a:tr h="395786">
                <a:tc>
                  <a:txBody>
                    <a:bodyPr/>
                    <a:lstStyle/>
                    <a:p>
                      <a:r>
                        <a:rPr lang="en-US" dirty="0" smtClean="0"/>
                        <a:t>Features</a:t>
                      </a:r>
                      <a:endParaRPr lang="ru-RU" dirty="0"/>
                    </a:p>
                  </a:txBody>
                  <a:tcPr/>
                </a:tc>
                <a:tc>
                  <a:txBody>
                    <a:bodyPr/>
                    <a:lstStyle/>
                    <a:p>
                      <a:r>
                        <a:rPr lang="ru-RU" dirty="0" smtClean="0"/>
                        <a:t>Нет</a:t>
                      </a:r>
                      <a:r>
                        <a:rPr lang="ru-RU" baseline="0" dirty="0" smtClean="0"/>
                        <a:t> автоскейлинга и балансировки</a:t>
                      </a:r>
                      <a:endParaRPr lang="ru-RU" dirty="0"/>
                    </a:p>
                  </a:txBody>
                  <a:tcPr/>
                </a:tc>
                <a:tc>
                  <a:txBody>
                    <a:bodyPr/>
                    <a:lstStyle/>
                    <a:p>
                      <a:endParaRPr lang="ru-RU" dirty="0"/>
                    </a:p>
                  </a:txBody>
                  <a:tcPr/>
                </a:tc>
              </a:tr>
              <a:tr h="395786">
                <a:tc>
                  <a:txBody>
                    <a:bodyPr/>
                    <a:lstStyle/>
                    <a:p>
                      <a:r>
                        <a:rPr lang="en-US" dirty="0" smtClean="0"/>
                        <a:t>CPU</a:t>
                      </a:r>
                      <a:endParaRPr lang="ru-RU" dirty="0"/>
                    </a:p>
                  </a:txBody>
                  <a:tcPr/>
                </a:tc>
                <a:tc>
                  <a:txBody>
                    <a:bodyPr/>
                    <a:lstStyle/>
                    <a:p>
                      <a:endParaRPr lang="ru-RU" dirty="0"/>
                    </a:p>
                  </a:txBody>
                  <a:tcPr/>
                </a:tc>
                <a:tc>
                  <a:txBody>
                    <a:bodyPr/>
                    <a:lstStyle/>
                    <a:p>
                      <a:r>
                        <a:rPr lang="ru-RU" dirty="0" smtClean="0"/>
                        <a:t>Быстрее</a:t>
                      </a:r>
                      <a:r>
                        <a:rPr lang="ru-RU" baseline="0" dirty="0" smtClean="0"/>
                        <a:t> чем </a:t>
                      </a:r>
                      <a:r>
                        <a:rPr lang="en-US" baseline="0" dirty="0" smtClean="0"/>
                        <a:t>Basic</a:t>
                      </a:r>
                      <a:endParaRPr lang="ru-RU" dirty="0"/>
                    </a:p>
                  </a:txBody>
                  <a:tcPr/>
                </a:tc>
              </a:tr>
            </a:tbl>
          </a:graphicData>
        </a:graphic>
      </p:graphicFrame>
    </p:spTree>
    <p:extLst>
      <p:ext uri="{BB962C8B-B14F-4D97-AF65-F5344CB8AC3E}">
        <p14:creationId xmlns:p14="http://schemas.microsoft.com/office/powerpoint/2010/main" val="223450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5" y="180475"/>
            <a:ext cx="4946073" cy="707886"/>
          </a:xfrm>
          <a:prstGeom prst="rect">
            <a:avLst/>
          </a:prstGeom>
          <a:noFill/>
        </p:spPr>
        <p:txBody>
          <a:bodyPr wrap="square" rtlCol="0">
            <a:spAutoFit/>
          </a:bodyPr>
          <a:lstStyle/>
          <a:p>
            <a:r>
              <a:rPr lang="en-US" sz="4000" dirty="0" smtClean="0"/>
              <a:t>A Series – Basic </a:t>
            </a:r>
            <a:endParaRPr lang="ru-RU" sz="4000" dirty="0"/>
          </a:p>
        </p:txBody>
      </p:sp>
      <p:pic>
        <p:nvPicPr>
          <p:cNvPr id="5" name="Picture 4"/>
          <p:cNvPicPr>
            <a:picLocks noChangeAspect="1"/>
          </p:cNvPicPr>
          <p:nvPr/>
        </p:nvPicPr>
        <p:blipFill>
          <a:blip r:embed="rId2"/>
          <a:stretch>
            <a:fillRect/>
          </a:stretch>
        </p:blipFill>
        <p:spPr>
          <a:xfrm>
            <a:off x="1411491" y="999259"/>
            <a:ext cx="9704667" cy="5484668"/>
          </a:xfrm>
          <a:prstGeom prst="rect">
            <a:avLst/>
          </a:prstGeom>
        </p:spPr>
      </p:pic>
      <p:sp>
        <p:nvSpPr>
          <p:cNvPr id="6" name="TextBox 5"/>
          <p:cNvSpPr txBox="1"/>
          <p:nvPr/>
        </p:nvSpPr>
        <p:spPr>
          <a:xfrm>
            <a:off x="598871" y="5948494"/>
            <a:ext cx="4386970" cy="646331"/>
          </a:xfrm>
          <a:prstGeom prst="rect">
            <a:avLst/>
          </a:prstGeom>
          <a:noFill/>
        </p:spPr>
        <p:txBody>
          <a:bodyPr wrap="none" rtlCol="0">
            <a:spAutoFit/>
          </a:bodyPr>
          <a:lstStyle/>
          <a:p>
            <a:endParaRPr lang="en-US" dirty="0" smtClean="0"/>
          </a:p>
          <a:p>
            <a:r>
              <a:rPr lang="en-US" dirty="0" smtClean="0"/>
              <a:t>  </a:t>
            </a:r>
            <a:r>
              <a:rPr lang="en-US" dirty="0"/>
              <a:t>Basic: Limited to 300 IOPS per data disk.</a:t>
            </a:r>
            <a:endParaRPr lang="ru-RU" dirty="0"/>
          </a:p>
        </p:txBody>
      </p:sp>
    </p:spTree>
    <p:extLst>
      <p:ext uri="{BB962C8B-B14F-4D97-AF65-F5344CB8AC3E}">
        <p14:creationId xmlns:p14="http://schemas.microsoft.com/office/powerpoint/2010/main" val="162730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337" y="135082"/>
            <a:ext cx="4946073" cy="584775"/>
          </a:xfrm>
          <a:prstGeom prst="rect">
            <a:avLst/>
          </a:prstGeom>
          <a:noFill/>
        </p:spPr>
        <p:txBody>
          <a:bodyPr wrap="square" rtlCol="0">
            <a:spAutoFit/>
          </a:bodyPr>
          <a:lstStyle/>
          <a:p>
            <a:r>
              <a:rPr lang="en-US" sz="3200" dirty="0" smtClean="0"/>
              <a:t>A Series – </a:t>
            </a:r>
            <a:r>
              <a:rPr lang="en-US" sz="3200" dirty="0" err="1" smtClean="0"/>
              <a:t>Standart</a:t>
            </a:r>
            <a:r>
              <a:rPr lang="en-US" sz="3200" dirty="0" smtClean="0"/>
              <a:t> </a:t>
            </a:r>
            <a:endParaRPr lang="ru-RU" sz="3200" dirty="0"/>
          </a:p>
        </p:txBody>
      </p:sp>
      <p:pic>
        <p:nvPicPr>
          <p:cNvPr id="4" name="Picture 3"/>
          <p:cNvPicPr>
            <a:picLocks noChangeAspect="1"/>
          </p:cNvPicPr>
          <p:nvPr/>
        </p:nvPicPr>
        <p:blipFill>
          <a:blip r:embed="rId2"/>
          <a:stretch>
            <a:fillRect/>
          </a:stretch>
        </p:blipFill>
        <p:spPr>
          <a:xfrm>
            <a:off x="4014438" y="0"/>
            <a:ext cx="7662049" cy="6185874"/>
          </a:xfrm>
          <a:prstGeom prst="rect">
            <a:avLst/>
          </a:prstGeom>
        </p:spPr>
      </p:pic>
      <p:sp>
        <p:nvSpPr>
          <p:cNvPr id="6" name="TextBox 5"/>
          <p:cNvSpPr txBox="1"/>
          <p:nvPr/>
        </p:nvSpPr>
        <p:spPr>
          <a:xfrm>
            <a:off x="0" y="6336267"/>
            <a:ext cx="9833269" cy="369332"/>
          </a:xfrm>
          <a:prstGeom prst="rect">
            <a:avLst/>
          </a:prstGeom>
          <a:noFill/>
        </p:spPr>
        <p:txBody>
          <a:bodyPr wrap="none" rtlCol="0">
            <a:spAutoFit/>
          </a:bodyPr>
          <a:lstStyle/>
          <a:p>
            <a:r>
              <a:rPr lang="en-US" dirty="0"/>
              <a:t>Standard: Gives you up to 500 IOPS per data disk, but also offers load balancing and auto-scale</a:t>
            </a:r>
            <a:endParaRPr lang="ru-RU" dirty="0"/>
          </a:p>
        </p:txBody>
      </p:sp>
    </p:spTree>
    <p:extLst>
      <p:ext uri="{BB962C8B-B14F-4D97-AF65-F5344CB8AC3E}">
        <p14:creationId xmlns:p14="http://schemas.microsoft.com/office/powerpoint/2010/main" val="85174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32" y="148200"/>
            <a:ext cx="6111494" cy="584775"/>
          </a:xfrm>
          <a:prstGeom prst="rect">
            <a:avLst/>
          </a:prstGeom>
          <a:noFill/>
        </p:spPr>
        <p:txBody>
          <a:bodyPr wrap="square" rtlCol="0">
            <a:spAutoFit/>
          </a:bodyPr>
          <a:lstStyle/>
          <a:p>
            <a:r>
              <a:rPr lang="en-US" sz="3200" dirty="0" smtClean="0"/>
              <a:t>A Series –  Network intensive </a:t>
            </a:r>
            <a:endParaRPr lang="ru-RU" sz="3200" dirty="0"/>
          </a:p>
        </p:txBody>
      </p:sp>
      <p:pic>
        <p:nvPicPr>
          <p:cNvPr id="5" name="Picture 4"/>
          <p:cNvPicPr>
            <a:picLocks noChangeAspect="1"/>
          </p:cNvPicPr>
          <p:nvPr/>
        </p:nvPicPr>
        <p:blipFill>
          <a:blip r:embed="rId2"/>
          <a:stretch>
            <a:fillRect/>
          </a:stretch>
        </p:blipFill>
        <p:spPr>
          <a:xfrm>
            <a:off x="231129" y="1024620"/>
            <a:ext cx="11235746" cy="2760952"/>
          </a:xfrm>
          <a:prstGeom prst="rect">
            <a:avLst/>
          </a:prstGeom>
        </p:spPr>
      </p:pic>
      <p:sp>
        <p:nvSpPr>
          <p:cNvPr id="6" name="TextBox 5"/>
          <p:cNvSpPr txBox="1"/>
          <p:nvPr/>
        </p:nvSpPr>
        <p:spPr>
          <a:xfrm>
            <a:off x="231129" y="3600906"/>
            <a:ext cx="4946073" cy="369332"/>
          </a:xfrm>
          <a:prstGeom prst="rect">
            <a:avLst/>
          </a:prstGeom>
          <a:noFill/>
        </p:spPr>
        <p:txBody>
          <a:bodyPr wrap="square" rtlCol="0">
            <a:spAutoFit/>
          </a:bodyPr>
          <a:lstStyle/>
          <a:p>
            <a:r>
              <a:rPr lang="en-US" dirty="0" smtClean="0"/>
              <a:t>10GB Ethernet + 2</a:t>
            </a:r>
            <a:r>
              <a:rPr lang="en-US" baseline="30000" dirty="0" smtClean="0"/>
              <a:t>nd</a:t>
            </a:r>
            <a:r>
              <a:rPr lang="en-US" dirty="0" smtClean="0"/>
              <a:t> NIC : 32 </a:t>
            </a:r>
            <a:r>
              <a:rPr lang="en-US" dirty="0" err="1" smtClean="0"/>
              <a:t>Gbits</a:t>
            </a:r>
            <a:r>
              <a:rPr lang="en-US" dirty="0" smtClean="0"/>
              <a:t> RDMA/</a:t>
            </a:r>
            <a:endParaRPr lang="ru-RU" dirty="0"/>
          </a:p>
        </p:txBody>
      </p:sp>
      <p:pic>
        <p:nvPicPr>
          <p:cNvPr id="7" name="Picture 6"/>
          <p:cNvPicPr>
            <a:picLocks noChangeAspect="1"/>
          </p:cNvPicPr>
          <p:nvPr/>
        </p:nvPicPr>
        <p:blipFill>
          <a:blip r:embed="rId3"/>
          <a:stretch>
            <a:fillRect/>
          </a:stretch>
        </p:blipFill>
        <p:spPr>
          <a:xfrm>
            <a:off x="231129" y="4676639"/>
            <a:ext cx="7515225" cy="2019300"/>
          </a:xfrm>
          <a:prstGeom prst="rect">
            <a:avLst/>
          </a:prstGeom>
        </p:spPr>
      </p:pic>
      <p:sp>
        <p:nvSpPr>
          <p:cNvPr id="12" name="TextBox 11"/>
          <p:cNvSpPr txBox="1"/>
          <p:nvPr/>
        </p:nvSpPr>
        <p:spPr>
          <a:xfrm>
            <a:off x="7482161" y="4763232"/>
            <a:ext cx="4946073" cy="646331"/>
          </a:xfrm>
          <a:prstGeom prst="rect">
            <a:avLst/>
          </a:prstGeom>
          <a:noFill/>
        </p:spPr>
        <p:txBody>
          <a:bodyPr wrap="square" rtlCol="0">
            <a:spAutoFit/>
          </a:bodyPr>
          <a:lstStyle/>
          <a:p>
            <a:r>
              <a:rPr lang="ru-RU" dirty="0" smtClean="0"/>
              <a:t>Конфигурации аналогичны </a:t>
            </a:r>
            <a:r>
              <a:rPr lang="en-US" dirty="0" smtClean="0"/>
              <a:t>A8\A9</a:t>
            </a:r>
            <a:r>
              <a:rPr lang="en-US" dirty="0" smtClean="0"/>
              <a:t>, </a:t>
            </a:r>
            <a:r>
              <a:rPr lang="ru-RU" dirty="0" smtClean="0"/>
              <a:t> с </a:t>
            </a:r>
            <a:r>
              <a:rPr lang="en-US" dirty="0" smtClean="0"/>
              <a:t>10GB Ethernet</a:t>
            </a:r>
            <a:r>
              <a:rPr lang="ru-RU" dirty="0" smtClean="0"/>
              <a:t>, но без </a:t>
            </a:r>
            <a:r>
              <a:rPr lang="en-US" dirty="0" smtClean="0"/>
              <a:t>RDMA</a:t>
            </a:r>
            <a:r>
              <a:rPr lang="ru-RU" dirty="0"/>
              <a:t> </a:t>
            </a:r>
            <a:r>
              <a:rPr lang="ru-RU" dirty="0" smtClean="0"/>
              <a:t>( поэтому дешевле)</a:t>
            </a:r>
            <a:endParaRPr lang="ru-RU" dirty="0"/>
          </a:p>
        </p:txBody>
      </p:sp>
    </p:spTree>
    <p:extLst>
      <p:ext uri="{BB962C8B-B14F-4D97-AF65-F5344CB8AC3E}">
        <p14:creationId xmlns:p14="http://schemas.microsoft.com/office/powerpoint/2010/main" val="130227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737" y="120317"/>
            <a:ext cx="4946073" cy="707886"/>
          </a:xfrm>
          <a:prstGeom prst="rect">
            <a:avLst/>
          </a:prstGeom>
          <a:noFill/>
        </p:spPr>
        <p:txBody>
          <a:bodyPr wrap="square" rtlCol="0">
            <a:spAutoFit/>
          </a:bodyPr>
          <a:lstStyle/>
          <a:p>
            <a:r>
              <a:rPr lang="en-US" sz="4000" dirty="0"/>
              <a:t>D</a:t>
            </a:r>
            <a:r>
              <a:rPr lang="en-US" sz="4000" dirty="0" smtClean="0"/>
              <a:t> Series standard </a:t>
            </a:r>
            <a:endParaRPr lang="ru-RU" sz="4000" dirty="0"/>
          </a:p>
        </p:txBody>
      </p:sp>
      <p:sp>
        <p:nvSpPr>
          <p:cNvPr id="6" name="TextBox 5"/>
          <p:cNvSpPr txBox="1"/>
          <p:nvPr/>
        </p:nvSpPr>
        <p:spPr>
          <a:xfrm>
            <a:off x="0" y="5180738"/>
            <a:ext cx="7360227" cy="1477328"/>
          </a:xfrm>
          <a:prstGeom prst="rect">
            <a:avLst/>
          </a:prstGeom>
          <a:noFill/>
        </p:spPr>
        <p:txBody>
          <a:bodyPr wrap="square" rtlCol="0">
            <a:spAutoFit/>
          </a:bodyPr>
          <a:lstStyle/>
          <a:p>
            <a:r>
              <a:rPr lang="en-US" b="1" dirty="0"/>
              <a:t>Better processors</a:t>
            </a:r>
            <a:r>
              <a:rPr lang="en-US" dirty="0"/>
              <a:t>: 60% </a:t>
            </a:r>
            <a:r>
              <a:rPr lang="ru-RU" dirty="0" smtClean="0"/>
              <a:t>быстрее чем </a:t>
            </a:r>
            <a:r>
              <a:rPr lang="en-US" dirty="0" smtClean="0"/>
              <a:t> </a:t>
            </a:r>
            <a:r>
              <a:rPr lang="en-US" dirty="0"/>
              <a:t>A-series </a:t>
            </a:r>
          </a:p>
          <a:p>
            <a:r>
              <a:rPr lang="en-US" b="1" dirty="0"/>
              <a:t>Host-local SSD</a:t>
            </a:r>
            <a:r>
              <a:rPr lang="en-US" dirty="0"/>
              <a:t>: </a:t>
            </a:r>
            <a:r>
              <a:rPr lang="ru-RU" dirty="0" smtClean="0"/>
              <a:t> </a:t>
            </a:r>
            <a:r>
              <a:rPr lang="ru-RU" dirty="0" smtClean="0"/>
              <a:t>Используют локальный</a:t>
            </a:r>
            <a:r>
              <a:rPr lang="en-US" dirty="0" smtClean="0"/>
              <a:t> </a:t>
            </a:r>
            <a:r>
              <a:rPr lang="en-US" dirty="0"/>
              <a:t>SSD </a:t>
            </a:r>
            <a:r>
              <a:rPr lang="ru-RU" dirty="0" smtClean="0"/>
              <a:t>для временного хранения данных – получаем очень быстрый кэш с хорошей </a:t>
            </a:r>
            <a:r>
              <a:rPr lang="en-US" dirty="0" smtClean="0"/>
              <a:t>latency</a:t>
            </a:r>
            <a:r>
              <a:rPr lang="ru-RU" dirty="0" smtClean="0"/>
              <a:t>. Хранилище является кэшем, то есть при ребуте данные могут быть утеряны.</a:t>
            </a:r>
            <a:endParaRPr lang="ru-RU" dirty="0"/>
          </a:p>
        </p:txBody>
      </p:sp>
      <p:pic>
        <p:nvPicPr>
          <p:cNvPr id="4" name="Picture 3"/>
          <p:cNvPicPr>
            <a:picLocks noChangeAspect="1"/>
          </p:cNvPicPr>
          <p:nvPr/>
        </p:nvPicPr>
        <p:blipFill>
          <a:blip r:embed="rId2"/>
          <a:stretch>
            <a:fillRect/>
          </a:stretch>
        </p:blipFill>
        <p:spPr>
          <a:xfrm>
            <a:off x="4412673" y="228601"/>
            <a:ext cx="7467600" cy="5041231"/>
          </a:xfrm>
          <a:prstGeom prst="rect">
            <a:avLst/>
          </a:prstGeom>
        </p:spPr>
      </p:pic>
    </p:spTree>
    <p:extLst>
      <p:ext uri="{BB962C8B-B14F-4D97-AF65-F5344CB8AC3E}">
        <p14:creationId xmlns:p14="http://schemas.microsoft.com/office/powerpoint/2010/main" val="415793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35682"/>
            <a:ext cx="4946073" cy="923330"/>
          </a:xfrm>
          <a:prstGeom prst="rect">
            <a:avLst/>
          </a:prstGeom>
          <a:noFill/>
        </p:spPr>
        <p:txBody>
          <a:bodyPr wrap="square" rtlCol="0">
            <a:spAutoFit/>
          </a:bodyPr>
          <a:lstStyle/>
          <a:p>
            <a:r>
              <a:rPr lang="en-US" sz="5400" dirty="0" smtClean="0"/>
              <a:t>DS Series </a:t>
            </a:r>
            <a:endParaRPr lang="ru-RU" sz="5400" dirty="0"/>
          </a:p>
        </p:txBody>
      </p:sp>
      <p:sp>
        <p:nvSpPr>
          <p:cNvPr id="6" name="TextBox 5"/>
          <p:cNvSpPr txBox="1"/>
          <p:nvPr/>
        </p:nvSpPr>
        <p:spPr>
          <a:xfrm>
            <a:off x="121228" y="6253782"/>
            <a:ext cx="11888635" cy="646331"/>
          </a:xfrm>
          <a:prstGeom prst="rect">
            <a:avLst/>
          </a:prstGeom>
          <a:noFill/>
        </p:spPr>
        <p:txBody>
          <a:bodyPr wrap="square" rtlCol="0">
            <a:spAutoFit/>
          </a:bodyPr>
          <a:lstStyle/>
          <a:p>
            <a:r>
              <a:rPr lang="ru-RU" dirty="0" smtClean="0"/>
              <a:t>Тоже самое что </a:t>
            </a:r>
            <a:r>
              <a:rPr lang="en-US" dirty="0" smtClean="0"/>
              <a:t>D series</a:t>
            </a:r>
            <a:r>
              <a:rPr lang="ru-RU" dirty="0" smtClean="0"/>
              <a:t>, но </a:t>
            </a:r>
            <a:r>
              <a:rPr lang="en-US" dirty="0" smtClean="0"/>
              <a:t>SSD </a:t>
            </a:r>
            <a:r>
              <a:rPr lang="ru-RU" dirty="0" smtClean="0"/>
              <a:t>диск является постоянным хранилищем ( на базе </a:t>
            </a:r>
            <a:r>
              <a:rPr lang="en-US" dirty="0" smtClean="0"/>
              <a:t>Azure Premium Storage </a:t>
            </a:r>
            <a:r>
              <a:rPr lang="ru-RU" dirty="0" smtClean="0"/>
              <a:t>)</a:t>
            </a:r>
          </a:p>
          <a:p>
            <a:endParaRPr lang="ru-RU" dirty="0"/>
          </a:p>
        </p:txBody>
      </p:sp>
      <p:pic>
        <p:nvPicPr>
          <p:cNvPr id="3" name="Picture 2"/>
          <p:cNvPicPr>
            <a:picLocks noChangeAspect="1"/>
          </p:cNvPicPr>
          <p:nvPr/>
        </p:nvPicPr>
        <p:blipFill>
          <a:blip r:embed="rId2"/>
          <a:stretch>
            <a:fillRect/>
          </a:stretch>
        </p:blipFill>
        <p:spPr>
          <a:xfrm>
            <a:off x="3394808" y="601580"/>
            <a:ext cx="8341736" cy="5399126"/>
          </a:xfrm>
          <a:prstGeom prst="rect">
            <a:avLst/>
          </a:prstGeom>
        </p:spPr>
      </p:pic>
    </p:spTree>
    <p:extLst>
      <p:ext uri="{BB962C8B-B14F-4D97-AF65-F5344CB8AC3E}">
        <p14:creationId xmlns:p14="http://schemas.microsoft.com/office/powerpoint/2010/main" val="3410849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551" y="212096"/>
            <a:ext cx="6905579" cy="769441"/>
          </a:xfrm>
          <a:prstGeom prst="rect">
            <a:avLst/>
          </a:prstGeom>
          <a:noFill/>
        </p:spPr>
        <p:txBody>
          <a:bodyPr wrap="square" rtlCol="0">
            <a:spAutoFit/>
          </a:bodyPr>
          <a:lstStyle/>
          <a:p>
            <a:r>
              <a:rPr lang="en-US" sz="4400" dirty="0" smtClean="0"/>
              <a:t>Azure Premium Storage</a:t>
            </a:r>
          </a:p>
        </p:txBody>
      </p:sp>
      <p:pic>
        <p:nvPicPr>
          <p:cNvPr id="4" name="Picture 3"/>
          <p:cNvPicPr>
            <a:picLocks noChangeAspect="1"/>
          </p:cNvPicPr>
          <p:nvPr/>
        </p:nvPicPr>
        <p:blipFill>
          <a:blip r:embed="rId2"/>
          <a:stretch>
            <a:fillRect/>
          </a:stretch>
        </p:blipFill>
        <p:spPr>
          <a:xfrm>
            <a:off x="348551" y="1115521"/>
            <a:ext cx="5857875" cy="1543050"/>
          </a:xfrm>
          <a:prstGeom prst="rect">
            <a:avLst/>
          </a:prstGeom>
        </p:spPr>
      </p:pic>
      <p:pic>
        <p:nvPicPr>
          <p:cNvPr id="5" name="Picture 4"/>
          <p:cNvPicPr>
            <a:picLocks noChangeAspect="1"/>
          </p:cNvPicPr>
          <p:nvPr/>
        </p:nvPicPr>
        <p:blipFill>
          <a:blip r:embed="rId3"/>
          <a:stretch>
            <a:fillRect/>
          </a:stretch>
        </p:blipFill>
        <p:spPr>
          <a:xfrm>
            <a:off x="121228" y="2938147"/>
            <a:ext cx="9315450" cy="1885950"/>
          </a:xfrm>
          <a:prstGeom prst="rect">
            <a:avLst/>
          </a:prstGeom>
        </p:spPr>
      </p:pic>
    </p:spTree>
    <p:extLst>
      <p:ext uri="{BB962C8B-B14F-4D97-AF65-F5344CB8AC3E}">
        <p14:creationId xmlns:p14="http://schemas.microsoft.com/office/powerpoint/2010/main" val="3034421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180475"/>
            <a:ext cx="4946073" cy="1477328"/>
          </a:xfrm>
          <a:prstGeom prst="rect">
            <a:avLst/>
          </a:prstGeom>
          <a:noFill/>
        </p:spPr>
        <p:txBody>
          <a:bodyPr wrap="square" rtlCol="0">
            <a:spAutoFit/>
          </a:bodyPr>
          <a:lstStyle/>
          <a:p>
            <a:r>
              <a:rPr lang="en-US" sz="5400" dirty="0" smtClean="0"/>
              <a:t>Godzilla series</a:t>
            </a:r>
          </a:p>
          <a:p>
            <a:endParaRPr lang="en-US" dirty="0" smtClean="0"/>
          </a:p>
          <a:p>
            <a:r>
              <a:rPr lang="en-US" dirty="0" smtClean="0"/>
              <a:t> </a:t>
            </a:r>
            <a:endParaRPr lang="ru-RU" dirty="0"/>
          </a:p>
        </p:txBody>
      </p:sp>
      <p:sp>
        <p:nvSpPr>
          <p:cNvPr id="6" name="TextBox 5"/>
          <p:cNvSpPr txBox="1"/>
          <p:nvPr/>
        </p:nvSpPr>
        <p:spPr>
          <a:xfrm>
            <a:off x="229806" y="5103674"/>
            <a:ext cx="7360227" cy="1754326"/>
          </a:xfrm>
          <a:prstGeom prst="rect">
            <a:avLst/>
          </a:prstGeom>
          <a:noFill/>
        </p:spPr>
        <p:txBody>
          <a:bodyPr wrap="square" rtlCol="0">
            <a:spAutoFit/>
          </a:bodyPr>
          <a:lstStyle/>
          <a:p>
            <a:r>
              <a:rPr lang="en-US" b="1" dirty="0"/>
              <a:t>Host-local SSD</a:t>
            </a:r>
            <a:r>
              <a:rPr lang="en-US" dirty="0"/>
              <a:t>: </a:t>
            </a:r>
            <a:r>
              <a:rPr lang="ru-RU" dirty="0"/>
              <a:t> Используют локальный</a:t>
            </a:r>
            <a:r>
              <a:rPr lang="en-US" dirty="0"/>
              <a:t> SSD </a:t>
            </a:r>
            <a:r>
              <a:rPr lang="ru-RU" dirty="0"/>
              <a:t>для временного хранения данных – получаем очень быстрый кэш с хорошей </a:t>
            </a:r>
            <a:r>
              <a:rPr lang="en-US" dirty="0"/>
              <a:t>latency</a:t>
            </a:r>
            <a:r>
              <a:rPr lang="ru-RU" dirty="0"/>
              <a:t>. Хранилище является кэшем, то есть при ребуте данные могут быть утеряны</a:t>
            </a:r>
            <a:r>
              <a:rPr lang="ru-RU" dirty="0" smtClean="0"/>
              <a:t>.</a:t>
            </a:r>
          </a:p>
          <a:p>
            <a:r>
              <a:rPr lang="en-US" b="1" dirty="0" smtClean="0"/>
              <a:t>RAM</a:t>
            </a:r>
            <a:r>
              <a:rPr lang="en-US" dirty="0" smtClean="0"/>
              <a:t>:</a:t>
            </a:r>
            <a:r>
              <a:rPr lang="ru-RU" dirty="0" smtClean="0"/>
              <a:t> Виртуальные машины предназначены для приложений с высокими требованиями по объемам памяти на ВМ</a:t>
            </a:r>
            <a:endParaRPr lang="ru-RU"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68" y="15492"/>
            <a:ext cx="3247011" cy="3284621"/>
          </a:xfrm>
          <a:prstGeom prst="rect">
            <a:avLst/>
          </a:prstGeom>
        </p:spPr>
      </p:pic>
      <p:pic>
        <p:nvPicPr>
          <p:cNvPr id="8" name="Picture 7"/>
          <p:cNvPicPr>
            <a:picLocks noChangeAspect="1"/>
          </p:cNvPicPr>
          <p:nvPr/>
        </p:nvPicPr>
        <p:blipFill>
          <a:blip r:embed="rId3"/>
          <a:stretch>
            <a:fillRect/>
          </a:stretch>
        </p:blipFill>
        <p:spPr>
          <a:xfrm>
            <a:off x="954072" y="1074599"/>
            <a:ext cx="7496175" cy="4029075"/>
          </a:xfrm>
          <a:prstGeom prst="rect">
            <a:avLst/>
          </a:prstGeom>
        </p:spPr>
      </p:pic>
    </p:spTree>
    <p:extLst>
      <p:ext uri="{BB962C8B-B14F-4D97-AF65-F5344CB8AC3E}">
        <p14:creationId xmlns:p14="http://schemas.microsoft.com/office/powerpoint/2010/main" val="3131274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2937" y="228601"/>
            <a:ext cx="7266526" cy="1384995"/>
          </a:xfrm>
          <a:prstGeom prst="rect">
            <a:avLst/>
          </a:prstGeom>
          <a:noFill/>
        </p:spPr>
        <p:txBody>
          <a:bodyPr wrap="square" rtlCol="0">
            <a:spAutoFit/>
          </a:bodyPr>
          <a:lstStyle/>
          <a:p>
            <a:r>
              <a:rPr lang="en-US" sz="2800" dirty="0" smtClean="0"/>
              <a:t>Multiple Network Interface Card support</a:t>
            </a:r>
          </a:p>
          <a:p>
            <a:endParaRPr lang="en-US" sz="2800" dirty="0" smtClean="0"/>
          </a:p>
          <a:p>
            <a:r>
              <a:rPr lang="en-US" sz="2800" dirty="0" smtClean="0"/>
              <a:t> </a:t>
            </a:r>
            <a:endParaRPr lang="ru-RU" sz="28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graphicFrame>
        <p:nvGraphicFramePr>
          <p:cNvPr id="5" name="Table 4"/>
          <p:cNvGraphicFramePr>
            <a:graphicFrameLocks noGrp="1"/>
          </p:cNvGraphicFramePr>
          <p:nvPr>
            <p:extLst>
              <p:ext uri="{D42A27DB-BD31-4B8C-83A1-F6EECF244321}">
                <p14:modId xmlns:p14="http://schemas.microsoft.com/office/powerpoint/2010/main" val="871710583"/>
              </p:ext>
            </p:extLst>
          </p:nvPr>
        </p:nvGraphicFramePr>
        <p:xfrm>
          <a:off x="811463" y="1381403"/>
          <a:ext cx="8128000" cy="14833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NIC</a:t>
                      </a:r>
                      <a:endParaRPr lang="ru-RU" dirty="0"/>
                    </a:p>
                  </a:txBody>
                  <a:tcPr/>
                </a:tc>
                <a:tc>
                  <a:txBody>
                    <a:bodyPr/>
                    <a:lstStyle/>
                    <a:p>
                      <a:r>
                        <a:rPr lang="en-US" dirty="0" smtClean="0"/>
                        <a:t> VM size</a:t>
                      </a:r>
                      <a:endParaRPr lang="ru-RU" dirty="0"/>
                    </a:p>
                  </a:txBody>
                  <a:tcPr/>
                </a:tc>
              </a:tr>
              <a:tr h="370840">
                <a:tc>
                  <a:txBody>
                    <a:bodyPr/>
                    <a:lstStyle/>
                    <a:p>
                      <a:r>
                        <a:rPr lang="en-US" dirty="0" smtClean="0"/>
                        <a:t>1</a:t>
                      </a:r>
                      <a:endParaRPr lang="ru-RU" dirty="0"/>
                    </a:p>
                  </a:txBody>
                  <a:tcPr/>
                </a:tc>
                <a:tc>
                  <a:txBody>
                    <a:bodyPr/>
                    <a:lstStyle/>
                    <a:p>
                      <a:r>
                        <a:rPr lang="en-US" dirty="0" smtClean="0"/>
                        <a:t>All except</a:t>
                      </a:r>
                      <a:r>
                        <a:rPr lang="en-US" baseline="0" dirty="0" smtClean="0"/>
                        <a:t> below</a:t>
                      </a:r>
                      <a:endParaRPr lang="ru-RU" dirty="0"/>
                    </a:p>
                  </a:txBody>
                  <a:tcPr/>
                </a:tc>
              </a:tr>
              <a:tr h="370840">
                <a:tc>
                  <a:txBody>
                    <a:bodyPr/>
                    <a:lstStyle/>
                    <a:p>
                      <a:r>
                        <a:rPr lang="en-US" dirty="0" smtClean="0"/>
                        <a:t>2</a:t>
                      </a:r>
                      <a:endParaRPr lang="ru-RU" dirty="0"/>
                    </a:p>
                  </a:txBody>
                  <a:tcPr/>
                </a:tc>
                <a:tc>
                  <a:txBody>
                    <a:bodyPr/>
                    <a:lstStyle/>
                    <a:p>
                      <a:r>
                        <a:rPr lang="en-US" dirty="0" smtClean="0"/>
                        <a:t>A3,A6,A8,D3,D12,G3</a:t>
                      </a:r>
                      <a:endParaRPr lang="ru-RU" dirty="0"/>
                    </a:p>
                  </a:txBody>
                  <a:tcPr/>
                </a:tc>
              </a:tr>
              <a:tr h="370840">
                <a:tc>
                  <a:txBody>
                    <a:bodyPr/>
                    <a:lstStyle/>
                    <a:p>
                      <a:r>
                        <a:rPr lang="en-US" dirty="0" smtClean="0"/>
                        <a:t>4</a:t>
                      </a:r>
                      <a:endParaRPr lang="ru-RU" dirty="0"/>
                    </a:p>
                  </a:txBody>
                  <a:tcPr/>
                </a:tc>
                <a:tc>
                  <a:txBody>
                    <a:bodyPr/>
                    <a:lstStyle/>
                    <a:p>
                      <a:r>
                        <a:rPr lang="en-US" dirty="0" smtClean="0"/>
                        <a:t>A4,A7,A9,D4,D13,G4</a:t>
                      </a:r>
                      <a:endParaRPr lang="ru-RU" dirty="0"/>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11" y="3641558"/>
            <a:ext cx="6057900" cy="2590800"/>
          </a:xfrm>
          <a:prstGeom prst="rect">
            <a:avLst/>
          </a:prstGeom>
        </p:spPr>
      </p:pic>
    </p:spTree>
    <p:extLst>
      <p:ext uri="{BB962C8B-B14F-4D97-AF65-F5344CB8AC3E}">
        <p14:creationId xmlns:p14="http://schemas.microsoft.com/office/powerpoint/2010/main" val="28322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715" y="0"/>
            <a:ext cx="4932248" cy="1323439"/>
          </a:xfrm>
          <a:prstGeom prst="rect">
            <a:avLst/>
          </a:prstGeom>
          <a:noFill/>
        </p:spPr>
        <p:txBody>
          <a:bodyPr wrap="none" rtlCol="0">
            <a:spAutoFit/>
          </a:bodyPr>
          <a:lstStyle/>
          <a:p>
            <a:r>
              <a:rPr lang="en-US" sz="8000" dirty="0" smtClean="0"/>
              <a:t>CPU Types</a:t>
            </a:r>
            <a:endParaRPr lang="ru-RU" sz="8000" dirty="0"/>
          </a:p>
        </p:txBody>
      </p:sp>
      <p:sp>
        <p:nvSpPr>
          <p:cNvPr id="3" name="TextBox 2"/>
          <p:cNvSpPr txBox="1"/>
          <p:nvPr/>
        </p:nvSpPr>
        <p:spPr>
          <a:xfrm>
            <a:off x="176715" y="1468698"/>
            <a:ext cx="8710863" cy="1754326"/>
          </a:xfrm>
          <a:prstGeom prst="rect">
            <a:avLst/>
          </a:prstGeom>
          <a:noFill/>
        </p:spPr>
        <p:txBody>
          <a:bodyPr wrap="square" rtlCol="0">
            <a:spAutoFit/>
          </a:bodyPr>
          <a:lstStyle/>
          <a:p>
            <a:r>
              <a:rPr lang="en-US" b="1" dirty="0"/>
              <a:t>A-SERIES A0-A7</a:t>
            </a:r>
            <a:r>
              <a:rPr lang="en-US" dirty="0"/>
              <a:t>: </a:t>
            </a:r>
            <a:r>
              <a:rPr lang="en-US" i="1" dirty="0"/>
              <a:t>not officially </a:t>
            </a:r>
            <a:r>
              <a:rPr lang="en-US" i="1" dirty="0" smtClean="0"/>
              <a:t>specified ( may be AMD </a:t>
            </a:r>
            <a:r>
              <a:rPr lang="en-US" i="1" dirty="0" err="1" smtClean="0"/>
              <a:t>Optetron</a:t>
            </a:r>
            <a:r>
              <a:rPr lang="en-US" i="1" dirty="0" smtClean="0"/>
              <a:t> 1.6-2 GHz )</a:t>
            </a:r>
            <a:endParaRPr lang="en-US" dirty="0"/>
          </a:p>
          <a:p>
            <a:r>
              <a:rPr lang="en-US" b="1" dirty="0"/>
              <a:t>A-SERIES A8-A9-A10-A11</a:t>
            </a:r>
            <a:r>
              <a:rPr lang="en-US" dirty="0"/>
              <a:t>: Intel® Xeon® E5-2670 2.60 </a:t>
            </a:r>
            <a:r>
              <a:rPr lang="en-US" dirty="0" err="1"/>
              <a:t>Ghz</a:t>
            </a:r>
            <a:endParaRPr lang="en-US" dirty="0"/>
          </a:p>
          <a:p>
            <a:r>
              <a:rPr lang="en-US" b="1" dirty="0"/>
              <a:t>D-SERIES</a:t>
            </a:r>
            <a:r>
              <a:rPr lang="en-US" dirty="0"/>
              <a:t>: </a:t>
            </a:r>
            <a:r>
              <a:rPr lang="en-US" i="1" dirty="0"/>
              <a:t>not officially specified</a:t>
            </a:r>
            <a:endParaRPr lang="en-US" dirty="0"/>
          </a:p>
          <a:p>
            <a:r>
              <a:rPr lang="en-US" b="1" dirty="0"/>
              <a:t>DS-SERIES</a:t>
            </a:r>
            <a:r>
              <a:rPr lang="en-US" dirty="0"/>
              <a:t>: </a:t>
            </a:r>
            <a:r>
              <a:rPr lang="en-US" i="1" dirty="0"/>
              <a:t>not officially specified</a:t>
            </a:r>
            <a:endParaRPr lang="en-US" dirty="0"/>
          </a:p>
          <a:p>
            <a:r>
              <a:rPr lang="en-US" b="1" dirty="0"/>
              <a:t>G-SERIES</a:t>
            </a:r>
            <a:r>
              <a:rPr lang="en-US" dirty="0"/>
              <a:t>: </a:t>
            </a:r>
            <a:r>
              <a:rPr lang="en-US" dirty="0">
                <a:hlinkClick r:id="rId2" tooltip="Intel® Xeon® processor E5 v3 family"/>
              </a:rPr>
              <a:t>Intel® Xeon® processor E5 v3 family </a:t>
            </a:r>
            <a:endParaRPr lang="en-US" dirty="0"/>
          </a:p>
          <a:p>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1114"/>
            <a:ext cx="5285678" cy="40068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678" y="3114152"/>
            <a:ext cx="5001323" cy="37438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164" y="498259"/>
            <a:ext cx="4518251" cy="2543263"/>
          </a:xfrm>
          <a:prstGeom prst="rect">
            <a:avLst/>
          </a:prstGeom>
        </p:spPr>
      </p:pic>
    </p:spTree>
    <p:extLst>
      <p:ext uri="{BB962C8B-B14F-4D97-AF65-F5344CB8AC3E}">
        <p14:creationId xmlns:p14="http://schemas.microsoft.com/office/powerpoint/2010/main" val="291602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740567" y="2261268"/>
            <a:ext cx="8451433" cy="4596732"/>
          </a:xfrm>
          <a:prstGeom prst="rect">
            <a:avLst/>
          </a:prstGeom>
        </p:spPr>
      </p:pic>
      <p:sp>
        <p:nvSpPr>
          <p:cNvPr id="2" name="TextBox 1"/>
          <p:cNvSpPr txBox="1"/>
          <p:nvPr/>
        </p:nvSpPr>
        <p:spPr>
          <a:xfrm>
            <a:off x="0" y="120316"/>
            <a:ext cx="6761747" cy="769441"/>
          </a:xfrm>
          <a:prstGeom prst="rect">
            <a:avLst/>
          </a:prstGeom>
          <a:noFill/>
        </p:spPr>
        <p:txBody>
          <a:bodyPr wrap="square" rtlCol="0">
            <a:spAutoFit/>
          </a:bodyPr>
          <a:lstStyle/>
          <a:p>
            <a:r>
              <a:rPr lang="en-US" sz="4400" dirty="0" smtClean="0"/>
              <a:t>Real life example</a:t>
            </a:r>
            <a:endParaRPr lang="ru-RU" sz="4400" dirty="0"/>
          </a:p>
        </p:txBody>
      </p:sp>
      <p:pic>
        <p:nvPicPr>
          <p:cNvPr id="4" name="Picture 3"/>
          <p:cNvPicPr>
            <a:picLocks noChangeAspect="1"/>
          </p:cNvPicPr>
          <p:nvPr/>
        </p:nvPicPr>
        <p:blipFill>
          <a:blip r:embed="rId3"/>
          <a:stretch>
            <a:fillRect/>
          </a:stretch>
        </p:blipFill>
        <p:spPr>
          <a:xfrm>
            <a:off x="5453062" y="120316"/>
            <a:ext cx="6315075" cy="185737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891848879"/>
              </p:ext>
            </p:extLst>
          </p:nvPr>
        </p:nvGraphicFramePr>
        <p:xfrm>
          <a:off x="193842" y="906301"/>
          <a:ext cx="5400844" cy="1483360"/>
        </p:xfrm>
        <a:graphic>
          <a:graphicData uri="http://schemas.openxmlformats.org/drawingml/2006/table">
            <a:tbl>
              <a:tblPr firstRow="1" bandRow="1">
                <a:tableStyleId>{5C22544A-7EE6-4342-B048-85BDC9FD1C3A}</a:tableStyleId>
              </a:tblPr>
              <a:tblGrid>
                <a:gridCol w="4089401"/>
                <a:gridCol w="1311443"/>
              </a:tblGrid>
              <a:tr h="370840">
                <a:tc>
                  <a:txBody>
                    <a:bodyPr/>
                    <a:lstStyle/>
                    <a:p>
                      <a:r>
                        <a:rPr lang="en-US" dirty="0" smtClean="0"/>
                        <a:t>D14 / CentOS 6.5</a:t>
                      </a:r>
                      <a:r>
                        <a:rPr lang="en-US" baseline="0" dirty="0" smtClean="0"/>
                        <a:t> / $1.5 per hour</a:t>
                      </a:r>
                      <a:endParaRPr lang="ru-RU" dirty="0"/>
                    </a:p>
                  </a:txBody>
                  <a:tcPr/>
                </a:tc>
                <a:tc>
                  <a:txBody>
                    <a:bodyPr/>
                    <a:lstStyle/>
                    <a:p>
                      <a:r>
                        <a:rPr lang="en-US" dirty="0" smtClean="0"/>
                        <a:t>16 cores</a:t>
                      </a:r>
                      <a:endParaRPr lang="ru-RU" dirty="0"/>
                    </a:p>
                  </a:txBody>
                  <a:tcPr/>
                </a:tc>
              </a:tr>
              <a:tr h="370840">
                <a:tc>
                  <a:txBody>
                    <a:bodyPr/>
                    <a:lstStyle/>
                    <a:p>
                      <a:r>
                        <a:rPr lang="en-US" dirty="0" smtClean="0"/>
                        <a:t>RAM</a:t>
                      </a:r>
                      <a:endParaRPr lang="ru-RU" dirty="0"/>
                    </a:p>
                  </a:txBody>
                  <a:tcPr/>
                </a:tc>
                <a:tc>
                  <a:txBody>
                    <a:bodyPr/>
                    <a:lstStyle/>
                    <a:p>
                      <a:r>
                        <a:rPr lang="en-US" dirty="0" smtClean="0"/>
                        <a:t>112 Gb</a:t>
                      </a:r>
                      <a:endParaRPr lang="ru-RU" dirty="0"/>
                    </a:p>
                  </a:txBody>
                  <a:tcPr/>
                </a:tc>
              </a:tr>
              <a:tr h="370840">
                <a:tc>
                  <a:txBody>
                    <a:bodyPr/>
                    <a:lstStyle/>
                    <a:p>
                      <a:r>
                        <a:rPr lang="en-US" dirty="0" smtClean="0"/>
                        <a:t>Persistent</a:t>
                      </a:r>
                      <a:r>
                        <a:rPr lang="en-US" baseline="0" dirty="0" smtClean="0"/>
                        <a:t> storage ( blobs )</a:t>
                      </a:r>
                      <a:endParaRPr lang="ru-RU" dirty="0"/>
                    </a:p>
                  </a:txBody>
                  <a:tcPr/>
                </a:tc>
                <a:tc>
                  <a:txBody>
                    <a:bodyPr/>
                    <a:lstStyle/>
                    <a:p>
                      <a:r>
                        <a:rPr lang="en-US" dirty="0" smtClean="0"/>
                        <a:t>30 Gb</a:t>
                      </a:r>
                      <a:endParaRPr lang="ru-RU" dirty="0"/>
                    </a:p>
                  </a:txBody>
                  <a:tcPr/>
                </a:tc>
              </a:tr>
              <a:tr h="370840">
                <a:tc>
                  <a:txBody>
                    <a:bodyPr/>
                    <a:lstStyle/>
                    <a:p>
                      <a:r>
                        <a:rPr lang="en-US" dirty="0" smtClean="0"/>
                        <a:t>Ephemeral</a:t>
                      </a:r>
                      <a:r>
                        <a:rPr lang="en-US" baseline="0" dirty="0" smtClean="0"/>
                        <a:t> ( SSD cache ) storage </a:t>
                      </a:r>
                      <a:endParaRPr lang="ru-RU" dirty="0"/>
                    </a:p>
                  </a:txBody>
                  <a:tcPr/>
                </a:tc>
                <a:tc>
                  <a:txBody>
                    <a:bodyPr/>
                    <a:lstStyle/>
                    <a:p>
                      <a:r>
                        <a:rPr lang="en-US" dirty="0" smtClean="0"/>
                        <a:t>800 GB</a:t>
                      </a:r>
                      <a:endParaRPr lang="ru-RU" dirty="0"/>
                    </a:p>
                  </a:txBody>
                  <a:tcPr/>
                </a:tc>
              </a:tr>
            </a:tbl>
          </a:graphicData>
        </a:graphic>
      </p:graphicFrame>
    </p:spTree>
    <p:extLst>
      <p:ext uri="{BB962C8B-B14F-4D97-AF65-F5344CB8AC3E}">
        <p14:creationId xmlns:p14="http://schemas.microsoft.com/office/powerpoint/2010/main" val="322585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38228" y="966774"/>
            <a:ext cx="7265845" cy="5891226"/>
          </a:xfrm>
          <a:prstGeom prst="rect">
            <a:avLst/>
          </a:prstGeom>
        </p:spPr>
      </p:pic>
      <p:sp>
        <p:nvSpPr>
          <p:cNvPr id="5" name="TextBox 4"/>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9" y="1177025"/>
            <a:ext cx="3820722" cy="2865541"/>
          </a:xfrm>
          <a:prstGeom prst="rect">
            <a:avLst/>
          </a:prstGeom>
        </p:spPr>
      </p:pic>
    </p:spTree>
    <p:extLst>
      <p:ext uri="{BB962C8B-B14F-4D97-AF65-F5344CB8AC3E}">
        <p14:creationId xmlns:p14="http://schemas.microsoft.com/office/powerpoint/2010/main" val="57195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16386" name="Picture 2" descr="SQLIO_SumTab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986" y="1333023"/>
            <a:ext cx="8353372" cy="2377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0473" y="4963511"/>
            <a:ext cx="11883228" cy="1754326"/>
          </a:xfrm>
          <a:prstGeom prst="rect">
            <a:avLst/>
          </a:prstGeom>
          <a:noFill/>
        </p:spPr>
        <p:txBody>
          <a:bodyPr wrap="square" rtlCol="0">
            <a:spAutoFit/>
          </a:bodyPr>
          <a:lstStyle/>
          <a:p>
            <a:pPr marL="285750" indent="-285750">
              <a:buFont typeface="Arial" panose="020B0604020202020204" pitchFamily="34" charset="0"/>
              <a:buChar char="•"/>
            </a:pPr>
            <a:r>
              <a:rPr lang="ru-RU" dirty="0" smtClean="0"/>
              <a:t>Использование</a:t>
            </a:r>
            <a:r>
              <a:rPr lang="en-US" b="1" dirty="0" smtClean="0"/>
              <a:t> </a:t>
            </a:r>
            <a:r>
              <a:rPr lang="en-US" b="1" dirty="0"/>
              <a:t>Storage Spaces</a:t>
            </a:r>
            <a:r>
              <a:rPr lang="en-US" dirty="0"/>
              <a:t> </a:t>
            </a:r>
            <a:r>
              <a:rPr lang="ru-RU" dirty="0" smtClean="0"/>
              <a:t> значительно улучшает пропускную способность</a:t>
            </a:r>
            <a:r>
              <a:rPr lang="en-US" dirty="0" smtClean="0"/>
              <a:t>- </a:t>
            </a:r>
            <a:r>
              <a:rPr lang="ru-RU" b="1" dirty="0" smtClean="0"/>
              <a:t>от</a:t>
            </a:r>
            <a:r>
              <a:rPr lang="en-US" b="1" dirty="0" smtClean="0"/>
              <a:t> 2.8 </a:t>
            </a:r>
            <a:r>
              <a:rPr lang="ru-RU" b="1" dirty="0" smtClean="0"/>
              <a:t>до</a:t>
            </a:r>
            <a:r>
              <a:rPr lang="en-US" b="1" dirty="0" smtClean="0"/>
              <a:t> </a:t>
            </a:r>
            <a:r>
              <a:rPr lang="en-US" b="1" dirty="0"/>
              <a:t>9.25 </a:t>
            </a:r>
            <a:r>
              <a:rPr lang="ru-RU" b="1" dirty="0" smtClean="0"/>
              <a:t>раз  </a:t>
            </a:r>
            <a:r>
              <a:rPr lang="en-US" dirty="0" smtClean="0"/>
              <a:t>d</a:t>
            </a:r>
            <a:r>
              <a:rPr lang="ru-RU" dirty="0" smtClean="0"/>
              <a:t> </a:t>
            </a:r>
            <a:r>
              <a:rPr lang="ru-RU" dirty="0" smtClean="0"/>
              <a:t>в зависимости от сценария</a:t>
            </a:r>
            <a:endParaRPr lang="en-US" dirty="0"/>
          </a:p>
          <a:p>
            <a:pPr marL="285750" indent="-285750">
              <a:buFont typeface="Arial" panose="020B0604020202020204" pitchFamily="34" charset="0"/>
              <a:buChar char="•"/>
            </a:pPr>
            <a:r>
              <a:rPr lang="ru-RU" dirty="0" smtClean="0"/>
              <a:t>При использовании </a:t>
            </a:r>
            <a:r>
              <a:rPr lang="en-US" b="1" dirty="0" smtClean="0"/>
              <a:t>1</a:t>
            </a:r>
            <a:r>
              <a:rPr lang="ru-RU" b="1" dirty="0"/>
              <a:t> </a:t>
            </a:r>
            <a:r>
              <a:rPr lang="ru-RU" b="1" dirty="0" smtClean="0"/>
              <a:t>диска</a:t>
            </a:r>
            <a:r>
              <a:rPr lang="en-US" dirty="0" smtClean="0"/>
              <a:t> </a:t>
            </a:r>
            <a:r>
              <a:rPr lang="ru-RU" dirty="0" smtClean="0"/>
              <a:t>максимальная скорость составляет около </a:t>
            </a:r>
            <a:r>
              <a:rPr lang="en-US" b="1" dirty="0" smtClean="0"/>
              <a:t>31,33 </a:t>
            </a:r>
            <a:r>
              <a:rPr lang="en-US" b="1" dirty="0"/>
              <a:t>MB/s</a:t>
            </a:r>
            <a:r>
              <a:rPr lang="en-US" dirty="0"/>
              <a:t>, </a:t>
            </a:r>
            <a:r>
              <a:rPr lang="ru-RU" dirty="0" smtClean="0"/>
              <a:t>при максимально возможных </a:t>
            </a:r>
            <a:r>
              <a:rPr lang="en-US" dirty="0" smtClean="0"/>
              <a:t>IOPS = </a:t>
            </a:r>
            <a:r>
              <a:rPr lang="ru-RU" dirty="0" smtClean="0"/>
              <a:t>500</a:t>
            </a:r>
          </a:p>
          <a:p>
            <a:pPr marL="285750" indent="-285750">
              <a:buFont typeface="Arial" panose="020B0604020202020204" pitchFamily="34" charset="0"/>
              <a:buChar char="•"/>
            </a:pPr>
            <a:r>
              <a:rPr lang="ru-RU" dirty="0" smtClean="0"/>
              <a:t>Максимальная скорость при использовании </a:t>
            </a:r>
            <a:r>
              <a:rPr lang="en-US" b="1" dirty="0" smtClean="0"/>
              <a:t>16 </a:t>
            </a:r>
            <a:r>
              <a:rPr lang="ru-RU" b="1" dirty="0" smtClean="0"/>
              <a:t>дисков</a:t>
            </a:r>
            <a:r>
              <a:rPr lang="en-US" dirty="0" smtClean="0"/>
              <a:t> </a:t>
            </a:r>
            <a:r>
              <a:rPr lang="ru-RU" dirty="0" smtClean="0"/>
              <a:t>составляет </a:t>
            </a:r>
            <a:r>
              <a:rPr lang="en-US" dirty="0" smtClean="0"/>
              <a:t> </a:t>
            </a:r>
            <a:r>
              <a:rPr lang="en-US" b="1" dirty="0"/>
              <a:t>287,45 </a:t>
            </a:r>
            <a:r>
              <a:rPr lang="en-US" b="1" dirty="0" smtClean="0"/>
              <a:t>MB/s</a:t>
            </a:r>
            <a:r>
              <a:rPr lang="ru-RU" b="1" dirty="0" smtClean="0"/>
              <a:t> </a:t>
            </a:r>
            <a:r>
              <a:rPr lang="ru-RU" dirty="0"/>
              <a:t>при</a:t>
            </a:r>
            <a:r>
              <a:rPr lang="en-US" dirty="0" smtClean="0"/>
              <a:t> </a:t>
            </a:r>
            <a:r>
              <a:rPr lang="en-US" b="1" dirty="0"/>
              <a:t>IOPS = 4599,34</a:t>
            </a:r>
            <a:endParaRPr lang="en-US" dirty="0"/>
          </a:p>
          <a:p>
            <a:endParaRPr lang="ru-RU"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62" y="1180631"/>
            <a:ext cx="2342857" cy="3600000"/>
          </a:xfrm>
          <a:prstGeom prst="rect">
            <a:avLst/>
          </a:prstGeom>
        </p:spPr>
      </p:pic>
    </p:spTree>
    <p:extLst>
      <p:ext uri="{BB962C8B-B14F-4D97-AF65-F5344CB8AC3E}">
        <p14:creationId xmlns:p14="http://schemas.microsoft.com/office/powerpoint/2010/main" val="309961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90" y="170138"/>
            <a:ext cx="4946073" cy="1446550"/>
          </a:xfrm>
          <a:prstGeom prst="rect">
            <a:avLst/>
          </a:prstGeom>
          <a:noFill/>
        </p:spPr>
        <p:txBody>
          <a:bodyPr wrap="square" rtlCol="0">
            <a:spAutoFit/>
          </a:bodyPr>
          <a:lstStyle/>
          <a:p>
            <a:r>
              <a:rPr lang="en-US" sz="4400" dirty="0" smtClean="0"/>
              <a:t>CPU performance</a:t>
            </a:r>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106445"/>
            <a:ext cx="10157589" cy="646331"/>
          </a:xfrm>
          <a:prstGeom prst="rect">
            <a:avLst/>
          </a:prstGeom>
          <a:noFill/>
        </p:spPr>
        <p:txBody>
          <a:bodyPr wrap="none" rtlCol="0">
            <a:spAutoFit/>
          </a:bodyPr>
          <a:lstStyle/>
          <a:p>
            <a:r>
              <a:rPr lang="ru-RU" dirty="0" smtClean="0"/>
              <a:t>В среднем</a:t>
            </a:r>
            <a:r>
              <a:rPr lang="en-US" dirty="0" smtClean="0"/>
              <a:t> </a:t>
            </a:r>
            <a:r>
              <a:rPr lang="en-US" dirty="0"/>
              <a:t>Microsoft Azure’s D-Series VMs </a:t>
            </a:r>
            <a:r>
              <a:rPr lang="ru-RU" dirty="0" smtClean="0"/>
              <a:t>быстрее соответствующих </a:t>
            </a:r>
            <a:r>
              <a:rPr lang="en-US" dirty="0" smtClean="0"/>
              <a:t>A-Series </a:t>
            </a:r>
            <a:r>
              <a:rPr lang="ru-RU" dirty="0" smtClean="0"/>
              <a:t>на</a:t>
            </a:r>
            <a:r>
              <a:rPr lang="en-US" dirty="0" smtClean="0"/>
              <a:t> 58</a:t>
            </a:r>
            <a:r>
              <a:rPr lang="ru-RU" dirty="0" smtClean="0"/>
              <a:t>%</a:t>
            </a:r>
            <a:r>
              <a:rPr lang="en-US" dirty="0" smtClean="0"/>
              <a:t>.</a:t>
            </a:r>
          </a:p>
          <a:p>
            <a:r>
              <a:rPr lang="ru-RU" dirty="0" smtClean="0"/>
              <a:t>Разница в 43</a:t>
            </a:r>
            <a:r>
              <a:rPr lang="en-US" dirty="0" smtClean="0"/>
              <a:t>% </a:t>
            </a:r>
            <a:r>
              <a:rPr lang="ru-RU" dirty="0" smtClean="0"/>
              <a:t>между </a:t>
            </a:r>
            <a:r>
              <a:rPr lang="en-US" dirty="0" smtClean="0"/>
              <a:t>A4/D4 </a:t>
            </a:r>
            <a:r>
              <a:rPr lang="ru-RU" dirty="0" smtClean="0"/>
              <a:t>укладывается в вариативность показателей производительности.</a:t>
            </a:r>
            <a:endParaRPr lang="ru-RU" dirty="0"/>
          </a:p>
        </p:txBody>
      </p:sp>
      <p:pic>
        <p:nvPicPr>
          <p:cNvPr id="3" name="Picture 2"/>
          <p:cNvPicPr>
            <a:picLocks noChangeAspect="1"/>
          </p:cNvPicPr>
          <p:nvPr/>
        </p:nvPicPr>
        <p:blipFill>
          <a:blip r:embed="rId2"/>
          <a:stretch>
            <a:fillRect/>
          </a:stretch>
        </p:blipFill>
        <p:spPr>
          <a:xfrm>
            <a:off x="929188" y="932698"/>
            <a:ext cx="8601075" cy="3933825"/>
          </a:xfrm>
          <a:prstGeom prst="rect">
            <a:avLst/>
          </a:prstGeom>
        </p:spPr>
      </p:pic>
    </p:spTree>
    <p:extLst>
      <p:ext uri="{BB962C8B-B14F-4D97-AF65-F5344CB8AC3E}">
        <p14:creationId xmlns:p14="http://schemas.microsoft.com/office/powerpoint/2010/main" val="267396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15" y="180475"/>
            <a:ext cx="4946073" cy="2123658"/>
          </a:xfrm>
          <a:prstGeom prst="rect">
            <a:avLst/>
          </a:prstGeom>
          <a:noFill/>
        </p:spPr>
        <p:txBody>
          <a:bodyPr wrap="square" rtlCol="0">
            <a:spAutoFit/>
          </a:bodyPr>
          <a:lstStyle/>
          <a:p>
            <a:r>
              <a:rPr lang="en-US" sz="4400" dirty="0" smtClean="0"/>
              <a:t>CPU variability</a:t>
            </a:r>
          </a:p>
          <a:p>
            <a:endParaRPr lang="en-US" sz="4400" dirty="0" smtClean="0"/>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421105" y="5341647"/>
            <a:ext cx="11309683" cy="1200329"/>
          </a:xfrm>
          <a:prstGeom prst="rect">
            <a:avLst/>
          </a:prstGeom>
          <a:noFill/>
        </p:spPr>
        <p:txBody>
          <a:bodyPr wrap="square" rtlCol="0">
            <a:spAutoFit/>
          </a:bodyPr>
          <a:lstStyle/>
          <a:p>
            <a:r>
              <a:rPr lang="en-US" dirty="0" smtClean="0"/>
              <a:t>AMD </a:t>
            </a:r>
            <a:r>
              <a:rPr lang="en-US" dirty="0" err="1" smtClean="0"/>
              <a:t>OpteronTM</a:t>
            </a:r>
            <a:r>
              <a:rPr lang="en-US" dirty="0" smtClean="0"/>
              <a:t> </a:t>
            </a:r>
            <a:r>
              <a:rPr lang="en-US" dirty="0"/>
              <a:t>Processor 4171 </a:t>
            </a:r>
            <a:r>
              <a:rPr lang="en-US" dirty="0" smtClean="0"/>
              <a:t>HE</a:t>
            </a:r>
            <a:r>
              <a:rPr lang="ru-RU" dirty="0" smtClean="0"/>
              <a:t> (</a:t>
            </a:r>
            <a:r>
              <a:rPr lang="ru-RU" dirty="0" smtClean="0"/>
              <a:t>пунктир)</a:t>
            </a:r>
            <a:r>
              <a:rPr lang="en-US" dirty="0" smtClean="0"/>
              <a:t> </a:t>
            </a:r>
            <a:r>
              <a:rPr lang="ru-RU" dirty="0" smtClean="0"/>
              <a:t>и </a:t>
            </a:r>
            <a:r>
              <a:rPr lang="en-US" dirty="0" smtClean="0"/>
              <a:t>Intel </a:t>
            </a:r>
            <a:r>
              <a:rPr lang="en-US" dirty="0"/>
              <a:t>Xeon CPU </a:t>
            </a:r>
            <a:r>
              <a:rPr lang="en-US" dirty="0" smtClean="0"/>
              <a:t>E5-2660</a:t>
            </a:r>
            <a:r>
              <a:rPr lang="ru-RU" dirty="0" smtClean="0"/>
              <a:t> - </a:t>
            </a:r>
            <a:r>
              <a:rPr lang="en-US" dirty="0" smtClean="0"/>
              <a:t>AMD </a:t>
            </a:r>
            <a:r>
              <a:rPr lang="en-US" dirty="0"/>
              <a:t>VMs </a:t>
            </a:r>
            <a:r>
              <a:rPr lang="ru-RU" dirty="0" smtClean="0"/>
              <a:t>имеют</a:t>
            </a:r>
            <a:r>
              <a:rPr lang="en-US" dirty="0" smtClean="0"/>
              <a:t> </a:t>
            </a:r>
            <a:r>
              <a:rPr lang="en-US" dirty="0"/>
              <a:t>6 </a:t>
            </a:r>
            <a:r>
              <a:rPr lang="ru-RU" dirty="0" smtClean="0"/>
              <a:t> процентное преимущество в операциях с целочисленной арифметикой, </a:t>
            </a:r>
            <a:r>
              <a:rPr lang="en-US" dirty="0" smtClean="0"/>
              <a:t>Intel-</a:t>
            </a:r>
            <a:r>
              <a:rPr lang="ru-RU" dirty="0" smtClean="0"/>
              <a:t>овские </a:t>
            </a:r>
            <a:r>
              <a:rPr lang="en-US" dirty="0" smtClean="0"/>
              <a:t>VMs </a:t>
            </a:r>
            <a:r>
              <a:rPr lang="ru-RU" dirty="0" smtClean="0"/>
              <a:t>на 3% быстрее при операциях с плавающей запятой.</a:t>
            </a:r>
            <a:endParaRPr lang="en-US" dirty="0"/>
          </a:p>
          <a:p>
            <a:endParaRPr lang="ru-RU" dirty="0"/>
          </a:p>
        </p:txBody>
      </p:sp>
      <p:pic>
        <p:nvPicPr>
          <p:cNvPr id="6" name="Picture 5"/>
          <p:cNvPicPr>
            <a:picLocks noChangeAspect="1"/>
          </p:cNvPicPr>
          <p:nvPr/>
        </p:nvPicPr>
        <p:blipFill>
          <a:blip r:embed="rId2"/>
          <a:stretch>
            <a:fillRect/>
          </a:stretch>
        </p:blipFill>
        <p:spPr>
          <a:xfrm>
            <a:off x="276976" y="1056021"/>
            <a:ext cx="9496425" cy="4048125"/>
          </a:xfrm>
          <a:prstGeom prst="rect">
            <a:avLst/>
          </a:prstGeom>
        </p:spPr>
      </p:pic>
    </p:spTree>
    <p:extLst>
      <p:ext uri="{BB962C8B-B14F-4D97-AF65-F5344CB8AC3E}">
        <p14:creationId xmlns:p14="http://schemas.microsoft.com/office/powerpoint/2010/main" val="405501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8866726" cy="2585323"/>
          </a:xfrm>
          <a:prstGeom prst="rect">
            <a:avLst/>
          </a:prstGeom>
          <a:noFill/>
        </p:spPr>
        <p:txBody>
          <a:bodyPr wrap="square" rtlCol="0">
            <a:spAutoFit/>
          </a:bodyPr>
          <a:lstStyle/>
          <a:p>
            <a:r>
              <a:rPr lang="en-US" sz="5400" dirty="0" smtClean="0"/>
              <a:t>Memory bandwidth</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pic>
        <p:nvPicPr>
          <p:cNvPr id="6" name="Picture 5"/>
          <p:cNvPicPr>
            <a:picLocks noChangeAspect="1"/>
          </p:cNvPicPr>
          <p:nvPr/>
        </p:nvPicPr>
        <p:blipFill>
          <a:blip r:embed="rId2"/>
          <a:stretch>
            <a:fillRect/>
          </a:stretch>
        </p:blipFill>
        <p:spPr>
          <a:xfrm>
            <a:off x="912896" y="985085"/>
            <a:ext cx="9163050" cy="4286250"/>
          </a:xfrm>
          <a:prstGeom prst="rect">
            <a:avLst/>
          </a:prstGeom>
        </p:spPr>
      </p:pic>
      <p:sp>
        <p:nvSpPr>
          <p:cNvPr id="9" name="TextBox 8"/>
          <p:cNvSpPr txBox="1"/>
          <p:nvPr/>
        </p:nvSpPr>
        <p:spPr>
          <a:xfrm>
            <a:off x="618695" y="5302773"/>
            <a:ext cx="11097055" cy="1754326"/>
          </a:xfrm>
          <a:prstGeom prst="rect">
            <a:avLst/>
          </a:prstGeom>
          <a:noFill/>
        </p:spPr>
        <p:txBody>
          <a:bodyPr wrap="square" rtlCol="0">
            <a:spAutoFit/>
          </a:bodyPr>
          <a:lstStyle/>
          <a:p>
            <a:r>
              <a:rPr lang="ru-RU" dirty="0" smtClean="0"/>
              <a:t>Тип процессора оказывает значительное влияние на работу с памятью </a:t>
            </a:r>
            <a:r>
              <a:rPr lang="en-US" dirty="0" smtClean="0"/>
              <a:t>RAM </a:t>
            </a:r>
            <a:r>
              <a:rPr lang="ru-RU" dirty="0" smtClean="0"/>
              <a:t>на </a:t>
            </a:r>
            <a:r>
              <a:rPr lang="en-US" dirty="0" smtClean="0"/>
              <a:t>A series VM: </a:t>
            </a:r>
            <a:r>
              <a:rPr lang="en-US" dirty="0" smtClean="0"/>
              <a:t>VMs </a:t>
            </a:r>
            <a:r>
              <a:rPr lang="en-US" dirty="0" smtClean="0"/>
              <a:t>c </a:t>
            </a:r>
            <a:r>
              <a:rPr lang="en-US" dirty="0" smtClean="0"/>
              <a:t>AMD </a:t>
            </a:r>
            <a:r>
              <a:rPr lang="en-US" dirty="0"/>
              <a:t>Opteron Processor 4171 HE </a:t>
            </a:r>
            <a:r>
              <a:rPr lang="ru-RU" dirty="0" smtClean="0"/>
              <a:t>показывают на</a:t>
            </a:r>
            <a:r>
              <a:rPr lang="en-US" dirty="0" smtClean="0"/>
              <a:t> </a:t>
            </a:r>
            <a:r>
              <a:rPr lang="en-US" dirty="0"/>
              <a:t>60% </a:t>
            </a:r>
            <a:r>
              <a:rPr lang="ru-RU" dirty="0" smtClean="0"/>
              <a:t>большую производительность чем </a:t>
            </a:r>
            <a:r>
              <a:rPr lang="en-US" dirty="0" smtClean="0"/>
              <a:t>VM </a:t>
            </a:r>
            <a:r>
              <a:rPr lang="ru-RU" dirty="0" smtClean="0"/>
              <a:t>с</a:t>
            </a:r>
            <a:r>
              <a:rPr lang="en-US" dirty="0" smtClean="0"/>
              <a:t> </a:t>
            </a:r>
            <a:r>
              <a:rPr lang="en-US" dirty="0"/>
              <a:t>the Intel Xeon CPU </a:t>
            </a:r>
            <a:r>
              <a:rPr lang="en-US" dirty="0" smtClean="0"/>
              <a:t>E5-2660. </a:t>
            </a:r>
            <a:r>
              <a:rPr lang="ru-RU" dirty="0" smtClean="0"/>
              <a:t>При этом максимальное значение для  </a:t>
            </a:r>
            <a:r>
              <a:rPr lang="en-US" dirty="0" smtClean="0"/>
              <a:t>A-Series </a:t>
            </a:r>
            <a:r>
              <a:rPr lang="ru-RU" dirty="0" smtClean="0"/>
              <a:t>равно</a:t>
            </a:r>
            <a:r>
              <a:rPr lang="en-US" dirty="0" smtClean="0"/>
              <a:t> </a:t>
            </a:r>
            <a:r>
              <a:rPr lang="en-US" dirty="0"/>
              <a:t>10.9 GB/s, </a:t>
            </a:r>
            <a:r>
              <a:rPr lang="ru-RU" dirty="0" smtClean="0"/>
              <a:t>максимальное значение для </a:t>
            </a:r>
            <a:r>
              <a:rPr lang="en-US" dirty="0" smtClean="0"/>
              <a:t>D-Series </a:t>
            </a:r>
            <a:r>
              <a:rPr lang="ru-RU" dirty="0" smtClean="0"/>
              <a:t>на</a:t>
            </a:r>
            <a:r>
              <a:rPr lang="en-US" dirty="0" smtClean="0"/>
              <a:t> 58</a:t>
            </a:r>
            <a:r>
              <a:rPr lang="ru-RU" dirty="0" smtClean="0"/>
              <a:t>% выше и равно </a:t>
            </a:r>
            <a:r>
              <a:rPr lang="en-US" dirty="0" smtClean="0"/>
              <a:t>17.2 </a:t>
            </a:r>
            <a:r>
              <a:rPr lang="en-US" dirty="0"/>
              <a:t>GB/s.</a:t>
            </a:r>
          </a:p>
          <a:p>
            <a:endParaRPr lang="en-US" dirty="0"/>
          </a:p>
          <a:p>
            <a:endParaRPr lang="ru-RU" dirty="0"/>
          </a:p>
        </p:txBody>
      </p:sp>
    </p:spTree>
    <p:extLst>
      <p:ext uri="{BB962C8B-B14F-4D97-AF65-F5344CB8AC3E}">
        <p14:creationId xmlns:p14="http://schemas.microsoft.com/office/powerpoint/2010/main" val="246049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0310516" cy="2585323"/>
          </a:xfrm>
          <a:prstGeom prst="rect">
            <a:avLst/>
          </a:prstGeom>
          <a:noFill/>
        </p:spPr>
        <p:txBody>
          <a:bodyPr wrap="square" rtlCol="0">
            <a:spAutoFit/>
          </a:bodyPr>
          <a:lstStyle/>
          <a:p>
            <a:r>
              <a:rPr lang="en-US" sz="5400" dirty="0" smtClean="0"/>
              <a:t>Memory bandwidth variations</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11097055" cy="923330"/>
          </a:xfrm>
          <a:prstGeom prst="rect">
            <a:avLst/>
          </a:prstGeom>
          <a:noFill/>
        </p:spPr>
        <p:txBody>
          <a:bodyPr wrap="square" rtlCol="0">
            <a:spAutoFit/>
          </a:bodyPr>
          <a:lstStyle/>
          <a:p>
            <a:r>
              <a:rPr lang="ru-RU" dirty="0" smtClean="0"/>
              <a:t>Виртуальные машины</a:t>
            </a:r>
            <a:r>
              <a:rPr lang="en-US" dirty="0" smtClean="0"/>
              <a:t> </a:t>
            </a:r>
            <a:r>
              <a:rPr lang="en-US" dirty="0"/>
              <a:t>A2, A3, D2 </a:t>
            </a:r>
            <a:r>
              <a:rPr lang="ru-RU" dirty="0" smtClean="0"/>
              <a:t>и </a:t>
            </a:r>
            <a:r>
              <a:rPr lang="en-US" dirty="0" smtClean="0"/>
              <a:t>D4 </a:t>
            </a:r>
            <a:r>
              <a:rPr lang="ru-RU" dirty="0" smtClean="0"/>
              <a:t>показывают достаточно высокие флуктуации в производительности памяти. Вариативность производительности </a:t>
            </a:r>
            <a:r>
              <a:rPr lang="en-US" dirty="0" smtClean="0"/>
              <a:t>A2</a:t>
            </a:r>
            <a:r>
              <a:rPr lang="en-US" dirty="0"/>
              <a:t>, A3, D2 </a:t>
            </a:r>
            <a:r>
              <a:rPr lang="ru-RU" dirty="0"/>
              <a:t>и</a:t>
            </a:r>
            <a:r>
              <a:rPr lang="en-US" dirty="0" smtClean="0"/>
              <a:t> </a:t>
            </a:r>
            <a:r>
              <a:rPr lang="en-US" dirty="0"/>
              <a:t>D4 </a:t>
            </a:r>
            <a:r>
              <a:rPr lang="ru-RU" dirty="0" smtClean="0"/>
              <a:t>равна</a:t>
            </a:r>
            <a:r>
              <a:rPr lang="en-US" dirty="0" smtClean="0"/>
              <a:t> </a:t>
            </a:r>
            <a:r>
              <a:rPr lang="en-US" dirty="0"/>
              <a:t>20%, 24%, 27% </a:t>
            </a:r>
            <a:r>
              <a:rPr lang="ru-RU" dirty="0" smtClean="0"/>
              <a:t>и </a:t>
            </a:r>
            <a:r>
              <a:rPr lang="en-US" dirty="0" smtClean="0"/>
              <a:t>52</a:t>
            </a:r>
            <a:r>
              <a:rPr lang="en-US" dirty="0"/>
              <a:t>% </a:t>
            </a:r>
            <a:r>
              <a:rPr lang="ru-RU" dirty="0" smtClean="0"/>
              <a:t>соответственно, для других типов </a:t>
            </a:r>
            <a:r>
              <a:rPr lang="en-US" dirty="0" smtClean="0"/>
              <a:t>VM </a:t>
            </a:r>
            <a:r>
              <a:rPr lang="ru-RU" dirty="0" smtClean="0"/>
              <a:t>вариативность составляет примерно 4%</a:t>
            </a:r>
            <a:endParaRPr lang="ru-RU" dirty="0"/>
          </a:p>
        </p:txBody>
      </p:sp>
      <p:pic>
        <p:nvPicPr>
          <p:cNvPr id="3" name="Picture 2"/>
          <p:cNvPicPr>
            <a:picLocks noChangeAspect="1"/>
          </p:cNvPicPr>
          <p:nvPr/>
        </p:nvPicPr>
        <p:blipFill>
          <a:blip r:embed="rId2"/>
          <a:stretch>
            <a:fillRect/>
          </a:stretch>
        </p:blipFill>
        <p:spPr>
          <a:xfrm>
            <a:off x="366211" y="941722"/>
            <a:ext cx="9991725" cy="4276725"/>
          </a:xfrm>
          <a:prstGeom prst="rect">
            <a:avLst/>
          </a:prstGeom>
        </p:spPr>
      </p:pic>
    </p:spTree>
    <p:extLst>
      <p:ext uri="{BB962C8B-B14F-4D97-AF65-F5344CB8AC3E}">
        <p14:creationId xmlns:p14="http://schemas.microsoft.com/office/powerpoint/2010/main" val="317379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83198"/>
            <a:ext cx="8963025" cy="4219575"/>
          </a:xfrm>
          <a:prstGeom prst="rect">
            <a:avLst/>
          </a:prstGeom>
        </p:spPr>
      </p:pic>
      <p:sp>
        <p:nvSpPr>
          <p:cNvPr id="2" name="TextBox 1"/>
          <p:cNvSpPr txBox="1"/>
          <p:nvPr/>
        </p:nvSpPr>
        <p:spPr>
          <a:xfrm>
            <a:off x="217116" y="12032"/>
            <a:ext cx="11670084"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0" y="5660933"/>
            <a:ext cx="12353125" cy="646331"/>
          </a:xfrm>
          <a:prstGeom prst="rect">
            <a:avLst/>
          </a:prstGeom>
          <a:noFill/>
        </p:spPr>
        <p:txBody>
          <a:bodyPr wrap="none" rtlCol="0">
            <a:spAutoFit/>
          </a:bodyPr>
          <a:lstStyle/>
          <a:p>
            <a:r>
              <a:rPr lang="en-US" dirty="0" smtClean="0"/>
              <a:t>D-Series </a:t>
            </a:r>
            <a:r>
              <a:rPr lang="en-US" dirty="0"/>
              <a:t>VMs </a:t>
            </a:r>
            <a:r>
              <a:rPr lang="ru-RU" dirty="0" smtClean="0"/>
              <a:t>в среднем в </a:t>
            </a:r>
            <a:r>
              <a:rPr lang="en-US" dirty="0" smtClean="0"/>
              <a:t>6.3X </a:t>
            </a:r>
            <a:r>
              <a:rPr lang="ru-RU" dirty="0" smtClean="0"/>
              <a:t>раза быстрее по </a:t>
            </a:r>
            <a:r>
              <a:rPr lang="en-US" dirty="0" smtClean="0"/>
              <a:t>IOPS</a:t>
            </a:r>
            <a:r>
              <a:rPr lang="ru-RU" dirty="0" smtClean="0"/>
              <a:t> на тестах по последовательной записи в сравнении с </a:t>
            </a:r>
            <a:r>
              <a:rPr lang="en-US" dirty="0" smtClean="0"/>
              <a:t>A-Series</a:t>
            </a:r>
            <a:endParaRPr lang="en-US" dirty="0"/>
          </a:p>
          <a:p>
            <a:endParaRPr lang="ru-RU" dirty="0"/>
          </a:p>
        </p:txBody>
      </p:sp>
    </p:spTree>
    <p:extLst>
      <p:ext uri="{BB962C8B-B14F-4D97-AF65-F5344CB8AC3E}">
        <p14:creationId xmlns:p14="http://schemas.microsoft.com/office/powerpoint/2010/main" val="3255114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381326"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217116" y="5751657"/>
            <a:ext cx="11916660" cy="923330"/>
          </a:xfrm>
          <a:prstGeom prst="rect">
            <a:avLst/>
          </a:prstGeom>
          <a:noFill/>
        </p:spPr>
        <p:txBody>
          <a:bodyPr wrap="none" rtlCol="0">
            <a:spAutoFit/>
          </a:bodyPr>
          <a:lstStyle/>
          <a:p>
            <a:r>
              <a:rPr lang="en-US" dirty="0"/>
              <a:t>D-Series VMs </a:t>
            </a:r>
            <a:r>
              <a:rPr lang="ru-RU" dirty="0"/>
              <a:t>в среднем в </a:t>
            </a:r>
            <a:r>
              <a:rPr lang="ru-RU" dirty="0" smtClean="0"/>
              <a:t>13</a:t>
            </a:r>
            <a:r>
              <a:rPr lang="en-US" dirty="0" smtClean="0"/>
              <a:t>.7X </a:t>
            </a:r>
            <a:r>
              <a:rPr lang="ru-RU" dirty="0"/>
              <a:t>раза быстрее по </a:t>
            </a:r>
            <a:r>
              <a:rPr lang="en-US" dirty="0"/>
              <a:t>IOPS</a:t>
            </a:r>
            <a:r>
              <a:rPr lang="ru-RU" dirty="0"/>
              <a:t> на тестах </a:t>
            </a:r>
            <a:r>
              <a:rPr lang="ru-RU" dirty="0" smtClean="0"/>
              <a:t>по рандомной записи по сравнению с </a:t>
            </a:r>
            <a:r>
              <a:rPr lang="en-US" dirty="0"/>
              <a:t>A-Series</a:t>
            </a:r>
          </a:p>
          <a:p>
            <a:endParaRPr lang="ru-RU" dirty="0"/>
          </a:p>
          <a:p>
            <a:endParaRPr lang="ru-RU" dirty="0"/>
          </a:p>
        </p:txBody>
      </p:sp>
      <p:pic>
        <p:nvPicPr>
          <p:cNvPr id="6" name="Picture 5"/>
          <p:cNvPicPr>
            <a:picLocks noChangeAspect="1"/>
          </p:cNvPicPr>
          <p:nvPr/>
        </p:nvPicPr>
        <p:blipFill>
          <a:blip r:embed="rId2"/>
          <a:stretch>
            <a:fillRect/>
          </a:stretch>
        </p:blipFill>
        <p:spPr>
          <a:xfrm>
            <a:off x="1179094" y="935362"/>
            <a:ext cx="6605338" cy="4354630"/>
          </a:xfrm>
          <a:prstGeom prst="rect">
            <a:avLst/>
          </a:prstGeom>
        </p:spPr>
      </p:pic>
    </p:spTree>
    <p:extLst>
      <p:ext uri="{BB962C8B-B14F-4D97-AF65-F5344CB8AC3E}">
        <p14:creationId xmlns:p14="http://schemas.microsoft.com/office/powerpoint/2010/main" val="371737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read )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10497297" cy="646331"/>
          </a:xfrm>
          <a:prstGeom prst="rect">
            <a:avLst/>
          </a:prstGeom>
          <a:noFill/>
        </p:spPr>
        <p:txBody>
          <a:bodyPr wrap="none" rtlCol="0">
            <a:spAutoFit/>
          </a:bodyPr>
          <a:lstStyle/>
          <a:p>
            <a:r>
              <a:rPr lang="en-US" dirty="0"/>
              <a:t>D-Series VMs </a:t>
            </a:r>
            <a:r>
              <a:rPr lang="ru-RU" dirty="0"/>
              <a:t>в среднем в </a:t>
            </a:r>
            <a:r>
              <a:rPr lang="en-US" dirty="0"/>
              <a:t>2</a:t>
            </a:r>
            <a:r>
              <a:rPr lang="en-US" dirty="0" smtClean="0"/>
              <a:t>.7X </a:t>
            </a:r>
            <a:r>
              <a:rPr lang="ru-RU" dirty="0"/>
              <a:t>раза быстрее по </a:t>
            </a:r>
            <a:r>
              <a:rPr lang="en-US" dirty="0"/>
              <a:t>IOPS</a:t>
            </a:r>
            <a:r>
              <a:rPr lang="ru-RU" dirty="0"/>
              <a:t> на тестах по </a:t>
            </a:r>
            <a:r>
              <a:rPr lang="ru-RU" dirty="0" smtClean="0"/>
              <a:t>последовательному чтению по </a:t>
            </a:r>
          </a:p>
          <a:p>
            <a:r>
              <a:rPr lang="ru-RU" dirty="0" smtClean="0"/>
              <a:t>сравнению </a:t>
            </a:r>
            <a:r>
              <a:rPr lang="ru-RU" dirty="0"/>
              <a:t>с </a:t>
            </a:r>
            <a:r>
              <a:rPr lang="en-US" dirty="0" smtClean="0"/>
              <a:t>A-Series</a:t>
            </a:r>
            <a:endParaRPr lang="ru-RU" dirty="0"/>
          </a:p>
        </p:txBody>
      </p:sp>
      <p:pic>
        <p:nvPicPr>
          <p:cNvPr id="3" name="Picture 2"/>
          <p:cNvPicPr>
            <a:picLocks noChangeAspect="1"/>
          </p:cNvPicPr>
          <p:nvPr/>
        </p:nvPicPr>
        <p:blipFill>
          <a:blip r:embed="rId2"/>
          <a:stretch>
            <a:fillRect/>
          </a:stretch>
        </p:blipFill>
        <p:spPr>
          <a:xfrm>
            <a:off x="1088736" y="892698"/>
            <a:ext cx="8734425" cy="4410075"/>
          </a:xfrm>
          <a:prstGeom prst="rect">
            <a:avLst/>
          </a:prstGeom>
        </p:spPr>
      </p:pic>
    </p:spTree>
    <p:extLst>
      <p:ext uri="{BB962C8B-B14F-4D97-AF65-F5344CB8AC3E}">
        <p14:creationId xmlns:p14="http://schemas.microsoft.com/office/powerpoint/2010/main" val="127437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3" y="1309255"/>
            <a:ext cx="11786258" cy="4125190"/>
          </a:xfrm>
          <a:prstGeom prst="rect">
            <a:avLst/>
          </a:prstGeom>
        </p:spPr>
      </p:pic>
      <p:sp>
        <p:nvSpPr>
          <p:cNvPr id="8" name="Title 1"/>
          <p:cNvSpPr txBox="1">
            <a:spLocks/>
          </p:cNvSpPr>
          <p:nvPr/>
        </p:nvSpPr>
        <p:spPr>
          <a:xfrm>
            <a:off x="1226127" y="221950"/>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Зачем нам облачные технологии</a:t>
            </a:r>
            <a:r>
              <a:rPr lang="en-US" sz="5400" b="1" dirty="0" smtClean="0"/>
              <a:t>?</a:t>
            </a:r>
            <a:endParaRPr lang="ru-RU" sz="5400" b="1" dirty="0"/>
          </a:p>
        </p:txBody>
      </p:sp>
    </p:spTree>
    <p:extLst>
      <p:ext uri="{BB962C8B-B14F-4D97-AF65-F5344CB8AC3E}">
        <p14:creationId xmlns:p14="http://schemas.microsoft.com/office/powerpoint/2010/main" val="3341570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read)</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10198689" cy="646331"/>
          </a:xfrm>
          <a:prstGeom prst="rect">
            <a:avLst/>
          </a:prstGeom>
          <a:noFill/>
        </p:spPr>
        <p:txBody>
          <a:bodyPr wrap="none" rtlCol="0">
            <a:spAutoFit/>
          </a:bodyPr>
          <a:lstStyle/>
          <a:p>
            <a:r>
              <a:rPr lang="en-US" dirty="0"/>
              <a:t>D-Series VMs </a:t>
            </a:r>
            <a:r>
              <a:rPr lang="ru-RU" dirty="0"/>
              <a:t>в среднем в 4</a:t>
            </a:r>
            <a:r>
              <a:rPr lang="en-US" dirty="0" smtClean="0"/>
              <a:t>.</a:t>
            </a:r>
            <a:r>
              <a:rPr lang="ru-RU" dirty="0" smtClean="0"/>
              <a:t>1</a:t>
            </a:r>
            <a:r>
              <a:rPr lang="en-US" dirty="0" smtClean="0"/>
              <a:t>X </a:t>
            </a:r>
            <a:r>
              <a:rPr lang="ru-RU" dirty="0"/>
              <a:t>раза быстрее по </a:t>
            </a:r>
            <a:r>
              <a:rPr lang="en-US" dirty="0"/>
              <a:t>IOPS</a:t>
            </a:r>
            <a:r>
              <a:rPr lang="ru-RU" dirty="0"/>
              <a:t> на тестах по </a:t>
            </a:r>
            <a:r>
              <a:rPr lang="ru-RU" dirty="0" smtClean="0"/>
              <a:t>рандомному чтению </a:t>
            </a:r>
            <a:r>
              <a:rPr lang="ru-RU" dirty="0"/>
              <a:t>записи </a:t>
            </a:r>
            <a:endParaRPr lang="ru-RU" dirty="0" smtClean="0"/>
          </a:p>
          <a:p>
            <a:r>
              <a:rPr lang="ru-RU" dirty="0" smtClean="0"/>
              <a:t>по </a:t>
            </a:r>
            <a:r>
              <a:rPr lang="ru-RU" dirty="0"/>
              <a:t>сравнению с </a:t>
            </a:r>
            <a:r>
              <a:rPr lang="en-US" dirty="0" smtClean="0"/>
              <a:t>A-Series</a:t>
            </a:r>
            <a:endParaRPr lang="ru-RU" dirty="0"/>
          </a:p>
        </p:txBody>
      </p:sp>
      <p:pic>
        <p:nvPicPr>
          <p:cNvPr id="5" name="Picture 4"/>
          <p:cNvPicPr>
            <a:picLocks noChangeAspect="1"/>
          </p:cNvPicPr>
          <p:nvPr/>
        </p:nvPicPr>
        <p:blipFill>
          <a:blip r:embed="rId2"/>
          <a:stretch>
            <a:fillRect/>
          </a:stretch>
        </p:blipFill>
        <p:spPr>
          <a:xfrm>
            <a:off x="1068554" y="935362"/>
            <a:ext cx="8562975" cy="4143375"/>
          </a:xfrm>
          <a:prstGeom prst="rect">
            <a:avLst/>
          </a:prstGeom>
        </p:spPr>
      </p:pic>
    </p:spTree>
    <p:extLst>
      <p:ext uri="{BB962C8B-B14F-4D97-AF65-F5344CB8AC3E}">
        <p14:creationId xmlns:p14="http://schemas.microsoft.com/office/powerpoint/2010/main" val="1603793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Performance variability</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249194" y="4405820"/>
            <a:ext cx="11942806" cy="923330"/>
          </a:xfrm>
          <a:prstGeom prst="rect">
            <a:avLst/>
          </a:prstGeom>
          <a:noFill/>
        </p:spPr>
        <p:txBody>
          <a:bodyPr wrap="square" rtlCol="0">
            <a:spAutoFit/>
          </a:bodyPr>
          <a:lstStyle/>
          <a:p>
            <a:r>
              <a:rPr lang="ru-RU" dirty="0" smtClean="0"/>
              <a:t>По сравнению с  </a:t>
            </a:r>
            <a:r>
              <a:rPr lang="en-US" dirty="0" smtClean="0"/>
              <a:t>A Series </a:t>
            </a:r>
            <a:r>
              <a:rPr lang="ru-RU" dirty="0" smtClean="0"/>
              <a:t>где вариативность стораджа составляет от 8 до 213%, виртуальные машины </a:t>
            </a:r>
            <a:r>
              <a:rPr lang="en-US" dirty="0" smtClean="0"/>
              <a:t>D Series</a:t>
            </a:r>
          </a:p>
          <a:p>
            <a:r>
              <a:rPr lang="ru-RU" dirty="0"/>
              <a:t>д</a:t>
            </a:r>
            <a:r>
              <a:rPr lang="ru-RU" dirty="0" smtClean="0"/>
              <a:t>емонстрируют значительно более стабильные показатели. Для </a:t>
            </a:r>
            <a:r>
              <a:rPr lang="en-US" dirty="0" smtClean="0"/>
              <a:t>D series </a:t>
            </a:r>
            <a:r>
              <a:rPr lang="ru-RU" dirty="0" smtClean="0"/>
              <a:t>вариативность в подавляющем большинстве тестов находится в диапазоне от 0 до 4</a:t>
            </a:r>
            <a:r>
              <a:rPr lang="en-US" dirty="0" smtClean="0"/>
              <a:t>%</a:t>
            </a:r>
            <a:r>
              <a:rPr lang="ru-RU" dirty="0" smtClean="0"/>
              <a:t>, с двумя исключениями на </a:t>
            </a:r>
            <a:r>
              <a:rPr lang="en-US" dirty="0" smtClean="0"/>
              <a:t>Random Write </a:t>
            </a:r>
            <a:r>
              <a:rPr lang="ru-RU" dirty="0" smtClean="0"/>
              <a:t>тестах. </a:t>
            </a:r>
            <a:endParaRPr lang="ru-RU" dirty="0"/>
          </a:p>
        </p:txBody>
      </p:sp>
      <p:pic>
        <p:nvPicPr>
          <p:cNvPr id="6" name="Picture 5"/>
          <p:cNvPicPr>
            <a:picLocks noChangeAspect="1"/>
          </p:cNvPicPr>
          <p:nvPr/>
        </p:nvPicPr>
        <p:blipFill>
          <a:blip r:embed="rId2"/>
          <a:stretch>
            <a:fillRect/>
          </a:stretch>
        </p:blipFill>
        <p:spPr>
          <a:xfrm>
            <a:off x="32094" y="1247920"/>
            <a:ext cx="12159906" cy="2684000"/>
          </a:xfrm>
          <a:prstGeom prst="rect">
            <a:avLst/>
          </a:prstGeom>
        </p:spPr>
      </p:pic>
    </p:spTree>
    <p:extLst>
      <p:ext uri="{BB962C8B-B14F-4D97-AF65-F5344CB8AC3E}">
        <p14:creationId xmlns:p14="http://schemas.microsoft.com/office/powerpoint/2010/main" val="3975970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571" y="129330"/>
            <a:ext cx="9613941" cy="1754326"/>
          </a:xfrm>
          <a:prstGeom prst="rect">
            <a:avLst/>
          </a:prstGeom>
          <a:noFill/>
        </p:spPr>
        <p:txBody>
          <a:bodyPr wrap="square" rtlCol="0">
            <a:spAutoFit/>
          </a:bodyPr>
          <a:lstStyle/>
          <a:p>
            <a:r>
              <a:rPr lang="ru-RU" sz="3600" dirty="0" smtClean="0"/>
              <a:t>Сравнение</a:t>
            </a:r>
            <a:r>
              <a:rPr lang="en-US" sz="3600" dirty="0" smtClean="0"/>
              <a:t> A series </a:t>
            </a:r>
            <a:r>
              <a:rPr lang="ru-RU" sz="3600" dirty="0"/>
              <a:t>и</a:t>
            </a:r>
            <a:r>
              <a:rPr lang="en-US" sz="3600" dirty="0" smtClean="0"/>
              <a:t> D series –</a:t>
            </a:r>
            <a:r>
              <a:rPr lang="ru-RU" sz="3600" dirty="0" smtClean="0"/>
              <a:t> итоги</a:t>
            </a:r>
            <a:endParaRPr lang="en-US" sz="3600" dirty="0" smtClean="0"/>
          </a:p>
          <a:p>
            <a:endParaRPr lang="en-US" sz="3600" dirty="0" smtClean="0"/>
          </a:p>
          <a:p>
            <a:r>
              <a:rPr lang="en-US" sz="3600" dirty="0" smtClean="0"/>
              <a:t> </a:t>
            </a:r>
            <a:endParaRPr lang="ru-RU" sz="36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121573" y="878024"/>
            <a:ext cx="11165305" cy="923330"/>
          </a:xfrm>
          <a:prstGeom prst="rect">
            <a:avLst/>
          </a:prstGeom>
          <a:noFill/>
        </p:spPr>
        <p:txBody>
          <a:bodyPr wrap="square" rtlCol="0">
            <a:spAutoFit/>
          </a:bodyPr>
          <a:lstStyle/>
          <a:p>
            <a:r>
              <a:rPr lang="en-US" dirty="0" smtClean="0"/>
              <a:t>CPU:  </a:t>
            </a:r>
          </a:p>
          <a:p>
            <a:pPr lvl="1"/>
            <a:r>
              <a:rPr lang="en-US" dirty="0" smtClean="0"/>
              <a:t> </a:t>
            </a:r>
            <a:r>
              <a:rPr lang="en-US" dirty="0"/>
              <a:t>D-Series’ vCPUs </a:t>
            </a:r>
            <a:r>
              <a:rPr lang="ru-RU" dirty="0" smtClean="0"/>
              <a:t>в среднем быстрее</a:t>
            </a:r>
            <a:r>
              <a:rPr lang="en-US" dirty="0" smtClean="0"/>
              <a:t> A-Series</a:t>
            </a:r>
            <a:r>
              <a:rPr lang="en-US" dirty="0"/>
              <a:t>’ vCPUs </a:t>
            </a:r>
            <a:r>
              <a:rPr lang="ru-RU" dirty="0" smtClean="0"/>
              <a:t>на</a:t>
            </a:r>
            <a:r>
              <a:rPr lang="en-US" dirty="0" smtClean="0"/>
              <a:t> </a:t>
            </a:r>
            <a:r>
              <a:rPr lang="en-US" dirty="0"/>
              <a:t>58</a:t>
            </a:r>
            <a:r>
              <a:rPr lang="en-US" dirty="0" smtClean="0"/>
              <a:t>%.</a:t>
            </a:r>
            <a:r>
              <a:rPr lang="ru-RU" dirty="0" smtClean="0"/>
              <a:t> Однако</a:t>
            </a:r>
            <a:r>
              <a:rPr lang="en-US" dirty="0" smtClean="0"/>
              <a:t> </a:t>
            </a:r>
            <a:r>
              <a:rPr lang="en-US" dirty="0" smtClean="0"/>
              <a:t>A8-A11 </a:t>
            </a:r>
            <a:r>
              <a:rPr lang="ru-RU" dirty="0" smtClean="0"/>
              <a:t>быстрее чем</a:t>
            </a:r>
            <a:r>
              <a:rPr lang="en-US" dirty="0" smtClean="0"/>
              <a:t> </a:t>
            </a:r>
            <a:r>
              <a:rPr lang="en-US" dirty="0" smtClean="0"/>
              <a:t>D-series.</a:t>
            </a:r>
            <a:endParaRPr lang="en-US" dirty="0"/>
          </a:p>
          <a:p>
            <a:endParaRPr lang="ru-RU" dirty="0"/>
          </a:p>
        </p:txBody>
      </p:sp>
      <p:sp>
        <p:nvSpPr>
          <p:cNvPr id="7" name="TextBox 6"/>
          <p:cNvSpPr txBox="1"/>
          <p:nvPr/>
        </p:nvSpPr>
        <p:spPr>
          <a:xfrm>
            <a:off x="109539" y="1801354"/>
            <a:ext cx="12523617" cy="2031325"/>
          </a:xfrm>
          <a:prstGeom prst="rect">
            <a:avLst/>
          </a:prstGeom>
          <a:noFill/>
        </p:spPr>
        <p:txBody>
          <a:bodyPr wrap="square" rtlCol="0">
            <a:spAutoFit/>
          </a:bodyPr>
          <a:lstStyle/>
          <a:p>
            <a:r>
              <a:rPr lang="en-US" dirty="0" smtClean="0"/>
              <a:t>RAM:</a:t>
            </a:r>
          </a:p>
          <a:p>
            <a:pPr lvl="1"/>
            <a:r>
              <a:rPr lang="en-US" dirty="0" smtClean="0"/>
              <a:t>D-Series </a:t>
            </a:r>
            <a:r>
              <a:rPr lang="en-US" dirty="0"/>
              <a:t>VMs </a:t>
            </a:r>
            <a:r>
              <a:rPr lang="ru-RU" dirty="0" smtClean="0"/>
              <a:t>в среднем имеют на 65% большую производительность при операциях с </a:t>
            </a:r>
            <a:r>
              <a:rPr lang="en-US" dirty="0" smtClean="0"/>
              <a:t>RAM.</a:t>
            </a:r>
            <a:endParaRPr lang="en-US" dirty="0"/>
          </a:p>
          <a:p>
            <a:pPr lvl="1"/>
            <a:r>
              <a:rPr lang="ru-RU" dirty="0" smtClean="0"/>
              <a:t>Максимальная скорость </a:t>
            </a:r>
            <a:r>
              <a:rPr lang="en-US" dirty="0" smtClean="0"/>
              <a:t>D-Series </a:t>
            </a:r>
            <a:r>
              <a:rPr lang="ru-RU" dirty="0" smtClean="0"/>
              <a:t>на</a:t>
            </a:r>
            <a:r>
              <a:rPr lang="en-US" dirty="0" smtClean="0"/>
              <a:t> </a:t>
            </a:r>
            <a:r>
              <a:rPr lang="en-US" dirty="0"/>
              <a:t>58% </a:t>
            </a:r>
            <a:r>
              <a:rPr lang="ru-RU" dirty="0" smtClean="0"/>
              <a:t>больше чем </a:t>
            </a:r>
            <a:r>
              <a:rPr lang="en-US" dirty="0" smtClean="0"/>
              <a:t>A-Series </a:t>
            </a:r>
            <a:r>
              <a:rPr lang="en-US" dirty="0"/>
              <a:t>(17.2 GB/s </a:t>
            </a:r>
            <a:r>
              <a:rPr lang="ru-RU" dirty="0" smtClean="0"/>
              <a:t>против</a:t>
            </a:r>
            <a:r>
              <a:rPr lang="en-US" dirty="0" smtClean="0"/>
              <a:t> </a:t>
            </a:r>
            <a:r>
              <a:rPr lang="en-US" dirty="0"/>
              <a:t>10.9 GB/s</a:t>
            </a:r>
            <a:r>
              <a:rPr lang="en-US" dirty="0" smtClean="0"/>
              <a:t>).</a:t>
            </a:r>
            <a:endParaRPr lang="ru-RU" dirty="0" smtClean="0"/>
          </a:p>
          <a:p>
            <a:pPr lvl="1"/>
            <a:r>
              <a:rPr lang="ru-RU" dirty="0" smtClean="0"/>
              <a:t>Обнаружены значительные флуктуации по производительности на некоторых типах </a:t>
            </a:r>
            <a:r>
              <a:rPr lang="en-US" dirty="0" smtClean="0"/>
              <a:t>VM (A2</a:t>
            </a:r>
            <a:r>
              <a:rPr lang="en-US" dirty="0"/>
              <a:t>, A3, </a:t>
            </a:r>
            <a:r>
              <a:rPr lang="en-US" dirty="0" smtClean="0"/>
              <a:t>D2</a:t>
            </a:r>
            <a:r>
              <a:rPr lang="en-US" dirty="0" smtClean="0"/>
              <a:t>,</a:t>
            </a:r>
            <a:r>
              <a:rPr lang="en-US" dirty="0" smtClean="0"/>
              <a:t>D4)</a:t>
            </a:r>
          </a:p>
          <a:p>
            <a:pPr lvl="1"/>
            <a:r>
              <a:rPr lang="ru-RU" dirty="0" smtClean="0"/>
              <a:t>Вариативность показателей производительности находится в диапазоне от 20% до 52% на основе данных многодневного тестирования.</a:t>
            </a:r>
            <a:endParaRPr lang="en-US" dirty="0" smtClean="0"/>
          </a:p>
          <a:p>
            <a:endParaRPr lang="ru-RU" dirty="0"/>
          </a:p>
        </p:txBody>
      </p:sp>
      <p:sp>
        <p:nvSpPr>
          <p:cNvPr id="8" name="TextBox 7"/>
          <p:cNvSpPr txBox="1"/>
          <p:nvPr/>
        </p:nvSpPr>
        <p:spPr>
          <a:xfrm>
            <a:off x="109538" y="3832679"/>
            <a:ext cx="11177339" cy="1754326"/>
          </a:xfrm>
          <a:prstGeom prst="rect">
            <a:avLst/>
          </a:prstGeom>
          <a:noFill/>
        </p:spPr>
        <p:txBody>
          <a:bodyPr wrap="square" rtlCol="0">
            <a:spAutoFit/>
          </a:bodyPr>
          <a:lstStyle/>
          <a:p>
            <a:r>
              <a:rPr lang="en-US" dirty="0" smtClean="0"/>
              <a:t>Storage</a:t>
            </a:r>
            <a:r>
              <a:rPr lang="en-US" dirty="0" smtClean="0"/>
              <a:t>:</a:t>
            </a:r>
            <a:endParaRPr lang="en-US" dirty="0" smtClean="0"/>
          </a:p>
          <a:p>
            <a:pPr lvl="1"/>
            <a:r>
              <a:rPr lang="en-US" dirty="0" smtClean="0"/>
              <a:t>D-Series </a:t>
            </a:r>
            <a:r>
              <a:rPr lang="ru-RU" dirty="0" smtClean="0"/>
              <a:t>по данным тестов имеют в</a:t>
            </a:r>
            <a:r>
              <a:rPr lang="en-US" dirty="0" smtClean="0"/>
              <a:t> </a:t>
            </a:r>
            <a:r>
              <a:rPr lang="en-US" dirty="0" smtClean="0"/>
              <a:t>6.3x </a:t>
            </a:r>
            <a:r>
              <a:rPr lang="ru-RU" dirty="0" smtClean="0"/>
              <a:t>больше</a:t>
            </a:r>
            <a:r>
              <a:rPr lang="en-US" dirty="0" smtClean="0"/>
              <a:t> </a:t>
            </a:r>
            <a:r>
              <a:rPr lang="en-US" dirty="0"/>
              <a:t>IOPS </a:t>
            </a:r>
            <a:r>
              <a:rPr lang="ru-RU" dirty="0" smtClean="0"/>
              <a:t>чем</a:t>
            </a:r>
            <a:r>
              <a:rPr lang="en-US" dirty="0" smtClean="0"/>
              <a:t> </a:t>
            </a:r>
            <a:r>
              <a:rPr lang="en-US" dirty="0" smtClean="0"/>
              <a:t>A-Series </a:t>
            </a:r>
            <a:r>
              <a:rPr lang="ru-RU" dirty="0" smtClean="0"/>
              <a:t>для локального стораджа.</a:t>
            </a:r>
            <a:endParaRPr lang="en-US" dirty="0"/>
          </a:p>
          <a:p>
            <a:pPr lvl="1"/>
            <a:r>
              <a:rPr lang="ru-RU" dirty="0" smtClean="0"/>
              <a:t>Для </a:t>
            </a:r>
            <a:r>
              <a:rPr lang="en-US" dirty="0" smtClean="0"/>
              <a:t>D-Series </a:t>
            </a:r>
            <a:r>
              <a:rPr lang="ru-RU" dirty="0" smtClean="0"/>
              <a:t>показатели по</a:t>
            </a:r>
            <a:r>
              <a:rPr lang="en-US" dirty="0" smtClean="0"/>
              <a:t> </a:t>
            </a:r>
            <a:r>
              <a:rPr lang="en-US" dirty="0"/>
              <a:t>IOPS </a:t>
            </a:r>
            <a:r>
              <a:rPr lang="ru-RU" dirty="0" smtClean="0"/>
              <a:t>значительно улучшаются при использовании более мощных </a:t>
            </a:r>
            <a:r>
              <a:rPr lang="en-US" dirty="0" smtClean="0"/>
              <a:t>VM. </a:t>
            </a:r>
          </a:p>
          <a:p>
            <a:pPr lvl="1"/>
            <a:r>
              <a:rPr lang="ru-RU" dirty="0" smtClean="0"/>
              <a:t>Вариативность производительности</a:t>
            </a:r>
            <a:r>
              <a:rPr lang="en-US" dirty="0" smtClean="0"/>
              <a:t> </a:t>
            </a:r>
            <a:r>
              <a:rPr lang="en-US" dirty="0"/>
              <a:t>A-Series </a:t>
            </a:r>
            <a:r>
              <a:rPr lang="ru-RU" dirty="0" smtClean="0"/>
              <a:t>значительно больше чем у </a:t>
            </a:r>
            <a:r>
              <a:rPr lang="en-US" dirty="0" smtClean="0"/>
              <a:t>D series</a:t>
            </a:r>
            <a:r>
              <a:rPr lang="ru-RU" dirty="0" smtClean="0"/>
              <a:t>, при этом у </a:t>
            </a:r>
            <a:r>
              <a:rPr lang="en-US" dirty="0" smtClean="0"/>
              <a:t>D </a:t>
            </a:r>
            <a:r>
              <a:rPr lang="en-US" dirty="0" smtClean="0"/>
              <a:t>series </a:t>
            </a:r>
            <a:r>
              <a:rPr lang="ru-RU" dirty="0" smtClean="0"/>
              <a:t>вариативность в большистве тестов не превышает 5%</a:t>
            </a:r>
            <a:endParaRPr lang="en-US" dirty="0"/>
          </a:p>
          <a:p>
            <a:endParaRPr lang="ru-RU" dirty="0"/>
          </a:p>
        </p:txBody>
      </p:sp>
    </p:spTree>
    <p:extLst>
      <p:ext uri="{BB962C8B-B14F-4D97-AF65-F5344CB8AC3E}">
        <p14:creationId xmlns:p14="http://schemas.microsoft.com/office/powerpoint/2010/main" val="2269570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у наших партнеров по модели Open Licensin</a:t>
            </a:r>
            <a:r>
              <a:rPr lang="en-US" sz="1961" b="1" dirty="0"/>
              <a:t>g </a:t>
            </a:r>
            <a:r>
              <a:rPr lang="fr-CA" sz="1961" dirty="0">
                <a:ln>
                  <a:noFill/>
                </a:ln>
              </a:rPr>
              <a:t>12 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43</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http://aka.ms/msazureruea</a:t>
            </a:r>
          </a:p>
          <a:p>
            <a:pPr defTabSz="914049">
              <a:spcBef>
                <a:spcPts val="784"/>
              </a:spcBef>
            </a:pPr>
            <a:r>
              <a:rPr lang="ru-RU" sz="1371" dirty="0">
                <a:solidFill>
                  <a:srgbClr val="505050"/>
                </a:solidFill>
              </a:rPr>
              <a:t>или узнать у наших 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726" y="4897"/>
            <a:ext cx="10297800" cy="720000"/>
          </a:xfrm>
        </p:spPr>
        <p:txBody>
          <a:bodyPr>
            <a:normAutofit/>
          </a:bodyPr>
          <a:lstStyle/>
          <a:p>
            <a:r>
              <a:rPr lang="en-US" dirty="0" smtClean="0"/>
              <a:t>Microsoft Azure</a:t>
            </a:r>
            <a:r>
              <a:rPr lang="ru-RU" dirty="0" smtClean="0"/>
              <a:t> – важные отличия</a:t>
            </a:r>
            <a:endParaRPr lang="ru-RU" dirty="0"/>
          </a:p>
        </p:txBody>
      </p:sp>
      <p:sp>
        <p:nvSpPr>
          <p:cNvPr id="10" name="Title 1"/>
          <p:cNvSpPr txBox="1">
            <a:spLocks/>
          </p:cNvSpPr>
          <p:nvPr/>
        </p:nvSpPr>
        <p:spPr>
          <a:xfrm>
            <a:off x="144966" y="814712"/>
            <a:ext cx="11565082" cy="593177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Tx/>
              <a:buChar char="-"/>
            </a:pPr>
            <a:r>
              <a:rPr lang="ru-RU" dirty="0" smtClean="0"/>
              <a:t>Одна из самым быстро развивающих облачных платформ с поддержкой всех фреймворков и технологий – от .</a:t>
            </a:r>
            <a:r>
              <a:rPr lang="en-US" dirty="0" smtClean="0"/>
              <a:t>NET </a:t>
            </a:r>
            <a:r>
              <a:rPr lang="ru-RU" dirty="0" smtClean="0"/>
              <a:t>до </a:t>
            </a:r>
            <a:r>
              <a:rPr lang="en-US" dirty="0" smtClean="0"/>
              <a:t>Java</a:t>
            </a:r>
          </a:p>
          <a:p>
            <a:pPr marL="571500" indent="-571500">
              <a:buFontTx/>
              <a:buChar char="-"/>
            </a:pPr>
            <a:endParaRPr lang="ru-RU" dirty="0" smtClean="0"/>
          </a:p>
          <a:p>
            <a:pPr marL="571500" indent="-571500">
              <a:buFontTx/>
              <a:buChar char="-"/>
            </a:pPr>
            <a:r>
              <a:rPr lang="ru-RU" dirty="0" smtClean="0"/>
              <a:t>Широкий функционал является частью облачной платформы</a:t>
            </a:r>
            <a:endParaRPr lang="en-US" dirty="0" smtClean="0"/>
          </a:p>
          <a:p>
            <a:pPr marL="571500" indent="-571500">
              <a:buFontTx/>
              <a:buChar char="-"/>
            </a:pPr>
            <a:endParaRPr lang="ru-RU" dirty="0" smtClean="0"/>
          </a:p>
          <a:p>
            <a:pPr marL="571500" indent="-571500">
              <a:buFontTx/>
              <a:buChar char="-"/>
            </a:pPr>
            <a:r>
              <a:rPr lang="ru-RU" dirty="0" smtClean="0"/>
              <a:t>Отличная интеграция с решениями на базе своего хостинга</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одна из самых открытых плафторм в части интеграции с решениями на базе других вендоров</a:t>
            </a:r>
            <a:endParaRPr lang="en-US" dirty="0" smtClean="0"/>
          </a:p>
          <a:p>
            <a:pPr marL="571500" indent="-571500">
              <a:buFontTx/>
              <a:buChar char="-"/>
            </a:pPr>
            <a:endParaRPr lang="ru-RU" dirty="0" smtClean="0"/>
          </a:p>
          <a:p>
            <a:pPr marL="571500" indent="-571500">
              <a:buFontTx/>
              <a:buChar char="-"/>
            </a:pPr>
            <a:r>
              <a:rPr lang="ru-RU" dirty="0" smtClean="0"/>
              <a:t>Про-активная работа с партнерами разработчиками облачных сервисов </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доступен в большинстве регионов мира с оплатой с использованием локальных валют</a:t>
            </a:r>
          </a:p>
          <a:p>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en-US" dirty="0" smtClean="0"/>
          </a:p>
        </p:txBody>
      </p:sp>
    </p:spTree>
    <p:extLst>
      <p:ext uri="{BB962C8B-B14F-4D97-AF65-F5344CB8AC3E}">
        <p14:creationId xmlns:p14="http://schemas.microsoft.com/office/powerpoint/2010/main" val="2748512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Storage</a:t>
            </a:r>
            <a:endParaRPr lang="ru-RU" sz="6600" b="1" dirty="0"/>
          </a:p>
        </p:txBody>
      </p:sp>
      <p:sp>
        <p:nvSpPr>
          <p:cNvPr id="3" name="Объект 4"/>
          <p:cNvSpPr txBox="1">
            <a:spLocks/>
          </p:cNvSpPr>
          <p:nvPr/>
        </p:nvSpPr>
        <p:spPr>
          <a:xfrm>
            <a:off x="-653242" y="93474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a:t>
            </a:r>
            <a:r>
              <a:rPr lang="en-US" sz="2400" b="1" u="sng" dirty="0" smtClean="0">
                <a:solidFill>
                  <a:srgbClr val="0070C0"/>
                </a:solidFill>
                <a:hlinkClick r:id="rId3"/>
              </a:rPr>
              <a:t>blog.altoros.com/raid-arrays-on-windows-azure.html</a:t>
            </a:r>
            <a:endParaRPr lang="en-US" sz="2400" dirty="0">
              <a:solidFill>
                <a:srgbClr val="0070C0"/>
              </a:solidFill>
            </a:endParaRPr>
          </a:p>
          <a:p>
            <a:pPr lvl="2"/>
            <a:r>
              <a:rPr lang="en-US" sz="2400" b="1" u="sng" dirty="0">
                <a:solidFill>
                  <a:srgbClr val="0070C0"/>
                </a:solidFill>
                <a:hlinkClick r:id="rId4"/>
              </a:rPr>
              <a:t>https://</a:t>
            </a:r>
            <a:r>
              <a:rPr lang="en-US" sz="2400" b="1" u="sng" dirty="0" smtClean="0">
                <a:solidFill>
                  <a:srgbClr val="0070C0"/>
                </a:solidFill>
                <a:hlinkClick r:id="rId4"/>
              </a:rPr>
              <a:t>twitter.com/abokov/status/585493702308683779</a:t>
            </a:r>
            <a:endParaRPr lang="en-US" sz="2400" b="1" u="sng" dirty="0" smtClean="0">
              <a:solidFill>
                <a:srgbClr val="0070C0"/>
              </a:solidFill>
            </a:endParaRPr>
          </a:p>
          <a:p>
            <a:pPr lvl="2"/>
            <a:r>
              <a:rPr lang="en-US" sz="2400" b="1" u="sng" dirty="0">
                <a:solidFill>
                  <a:srgbClr val="0070C0"/>
                </a:solidFill>
                <a:hlinkClick r:id="rId5"/>
              </a:rPr>
              <a:t>http://azure.microsoft.com/en-us/documentation/articles/storage-premium-storage-preview-portal/#</a:t>
            </a:r>
            <a:r>
              <a:rPr lang="en-US" sz="2400" b="1" u="sng" dirty="0" smtClean="0">
                <a:solidFill>
                  <a:srgbClr val="0070C0"/>
                </a:solidFill>
                <a:hlinkClick r:id="rId5"/>
              </a:rPr>
              <a:t>using-linux-vms-with-premium-storage</a:t>
            </a:r>
            <a:endParaRPr lang="en-US" sz="2400" b="1" u="sng" dirty="0" smtClean="0">
              <a:solidFill>
                <a:srgbClr val="0070C0"/>
              </a:solidFill>
            </a:endParaRPr>
          </a:p>
          <a:p>
            <a:pPr lvl="2"/>
            <a:r>
              <a:rPr lang="en-US" sz="2400" b="1" u="sng" dirty="0">
                <a:solidFill>
                  <a:srgbClr val="0070C0"/>
                </a:solidFill>
              </a:rPr>
              <a:t>http://blogs.technet.com/b/yungchou/archive/2012/08/31/windows-server-2012-storage-virtualization-explained.aspx</a:t>
            </a:r>
            <a:endParaRPr lang="en-US" sz="2400" b="1" u="sng" dirty="0" smtClean="0">
              <a:solidFill>
                <a:srgbClr val="0070C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10" y="3509010"/>
            <a:ext cx="3657600" cy="3399416"/>
          </a:xfrm>
          <a:prstGeom prst="rect">
            <a:avLst/>
          </a:prstGeom>
        </p:spPr>
      </p:pic>
    </p:spTree>
    <p:extLst>
      <p:ext uri="{BB962C8B-B14F-4D97-AF65-F5344CB8AC3E}">
        <p14:creationId xmlns:p14="http://schemas.microsoft.com/office/powerpoint/2010/main" val="39838078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Virtual Machines</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http://www.petri.com/choosing-azure-vm-series.htm</a:t>
            </a:r>
          </a:p>
          <a:p>
            <a:pPr lvl="2"/>
            <a:r>
              <a:rPr lang="en-US" sz="2400" b="1" u="sng" dirty="0" smtClean="0">
                <a:solidFill>
                  <a:srgbClr val="0070C0"/>
                </a:solidFill>
                <a:hlinkClick r:id="rId3"/>
              </a:rPr>
              <a:t>http</a:t>
            </a:r>
            <a:r>
              <a:rPr lang="en-US" sz="2400" b="1" u="sng" dirty="0">
                <a:solidFill>
                  <a:srgbClr val="0070C0"/>
                </a:solidFill>
                <a:hlinkClick r:id="rId3"/>
              </a:rPr>
              <a:t>://</a:t>
            </a:r>
            <a:r>
              <a:rPr lang="en-US" sz="2400" b="1" u="sng" dirty="0" smtClean="0">
                <a:solidFill>
                  <a:srgbClr val="0070C0"/>
                </a:solidFill>
                <a:hlinkClick r:id="rId3"/>
              </a:rPr>
              <a:t>blogs.msdn.com/b/igorpag/archive/2014/11/11/azure-a_2d00_series-and-d_2d00_series-consistent-performances-and-size-change-considerations.aspx</a:t>
            </a:r>
          </a:p>
          <a:p>
            <a:pPr lvl="2"/>
            <a:r>
              <a:rPr lang="en-US" sz="2400" b="1" u="sng" dirty="0">
                <a:solidFill>
                  <a:srgbClr val="0070C0"/>
                </a:solidFill>
                <a:hlinkClick r:id="rId3"/>
              </a:rPr>
              <a:t>http://</a:t>
            </a:r>
            <a:r>
              <a:rPr lang="en-US" sz="2400" b="1" u="sng" dirty="0" smtClean="0">
                <a:solidFill>
                  <a:srgbClr val="0070C0"/>
                </a:solidFill>
                <a:hlinkClick r:id="rId3"/>
              </a:rPr>
              <a:t>cloudspectator.com/wp-content/uploads/report/generational-performance-comparison-microsoft-azures-a-series-and-d-series.pdf</a:t>
            </a:r>
          </a:p>
          <a:p>
            <a:pPr lvl="2"/>
            <a:r>
              <a:rPr lang="en-US" sz="2400" b="1" u="sng" dirty="0">
                <a:solidFill>
                  <a:schemeClr val="accent4"/>
                </a:solidFill>
                <a:hlinkClick r:id="rId4"/>
              </a:rPr>
              <a:t>https://github.com/richorama</a:t>
            </a:r>
            <a:endParaRPr lang="ru-RU" sz="2400" b="1" u="sng" dirty="0">
              <a:solidFill>
                <a:schemeClr val="accent4"/>
              </a:solidFill>
            </a:endParaRPr>
          </a:p>
          <a:p>
            <a:pPr lvl="2"/>
            <a:endParaRPr lang="en-US" sz="2400" b="1" u="sng" dirty="0" smtClean="0">
              <a:solidFill>
                <a:srgbClr val="0070C0"/>
              </a:solidFill>
              <a:hlinkClick r:id="rId3"/>
            </a:endParaRPr>
          </a:p>
          <a:p>
            <a:pPr lvl="2"/>
            <a:endParaRPr lang="en-US" sz="2400" b="1" u="sng" dirty="0">
              <a:solidFill>
                <a:srgbClr val="0070C0"/>
              </a:solidFill>
              <a:hlinkClick r:id="rId3"/>
            </a:endParaRPr>
          </a:p>
        </p:txBody>
      </p:sp>
    </p:spTree>
    <p:extLst>
      <p:ext uri="{BB962C8B-B14F-4D97-AF65-F5344CB8AC3E}">
        <p14:creationId xmlns:p14="http://schemas.microsoft.com/office/powerpoint/2010/main" val="39090036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417779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ru-RU" dirty="0" smtClean="0"/>
              <a:t>Традиционная </a:t>
            </a:r>
            <a:r>
              <a:rPr lang="en-US" dirty="0" smtClean="0"/>
              <a:t>IT </a:t>
            </a:r>
            <a:r>
              <a:rPr lang="ru-RU" dirty="0" smtClean="0"/>
              <a:t>инфраструктура</a:t>
            </a:r>
            <a:endParaRPr lang="ru-RU" dirty="0"/>
          </a:p>
        </p:txBody>
      </p:sp>
      <p:sp>
        <p:nvSpPr>
          <p:cNvPr id="5" name="Объект 4"/>
          <p:cNvSpPr>
            <a:spLocks noGrp="1"/>
          </p:cNvSpPr>
          <p:nvPr>
            <p:ph idx="1"/>
          </p:nvPr>
        </p:nvSpPr>
        <p:spPr>
          <a:xfrm>
            <a:off x="516791" y="1324499"/>
            <a:ext cx="9380784" cy="4834885"/>
          </a:xfrm>
        </p:spPr>
        <p:txBody>
          <a:bodyPr>
            <a:normAutofit/>
          </a:bodyPr>
          <a:lstStyle/>
          <a:p>
            <a:pPr marL="87296" lvl="2" indent="0">
              <a:buNone/>
            </a:pPr>
            <a:endParaRPr lang="ru-RU" dirty="0" smtClean="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78" y="1324498"/>
            <a:ext cx="10314422" cy="5157214"/>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36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10" y="-404784"/>
            <a:ext cx="4919774" cy="7395132"/>
          </a:xfrm>
          <a:prstGeom prst="rect">
            <a:avLst/>
          </a:prstGeom>
        </p:spPr>
      </p:pic>
      <p:sp>
        <p:nvSpPr>
          <p:cNvPr id="7" name="Title 2"/>
          <p:cNvSpPr txBox="1">
            <a:spLocks/>
          </p:cNvSpPr>
          <p:nvPr/>
        </p:nvSpPr>
        <p:spPr>
          <a:xfrm>
            <a:off x="6382493" y="123468"/>
            <a:ext cx="535583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b="1" dirty="0" smtClean="0"/>
          </a:p>
        </p:txBody>
      </p:sp>
      <p:sp>
        <p:nvSpPr>
          <p:cNvPr id="8" name="TextBox 7"/>
          <p:cNvSpPr txBox="1"/>
          <p:nvPr/>
        </p:nvSpPr>
        <p:spPr>
          <a:xfrm>
            <a:off x="5871411" y="757990"/>
            <a:ext cx="5428089" cy="1323439"/>
          </a:xfrm>
          <a:prstGeom prst="rect">
            <a:avLst/>
          </a:prstGeom>
          <a:noFill/>
        </p:spPr>
        <p:txBody>
          <a:bodyPr wrap="none" rtlCol="0">
            <a:spAutoFit/>
          </a:bodyPr>
          <a:lstStyle/>
          <a:p>
            <a:r>
              <a:rPr lang="ru-RU" sz="4000" dirty="0" smtClean="0"/>
              <a:t>Спасибо за внимание.</a:t>
            </a:r>
          </a:p>
          <a:p>
            <a:r>
              <a:rPr lang="ru-RU" sz="4000" dirty="0" smtClean="0"/>
              <a:t>Ваши вопросы</a:t>
            </a:r>
            <a:r>
              <a:rPr lang="en-US" sz="4000" dirty="0" smtClean="0"/>
              <a:t> …</a:t>
            </a:r>
            <a:endParaRPr lang="ru-RU" sz="4000" dirty="0"/>
          </a:p>
        </p:txBody>
      </p:sp>
    </p:spTree>
    <p:extLst>
      <p:ext uri="{BB962C8B-B14F-4D97-AF65-F5344CB8AC3E}">
        <p14:creationId xmlns:p14="http://schemas.microsoft.com/office/powerpoint/2010/main" val="26500844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808" y="4587635"/>
            <a:ext cx="11653523" cy="2270365"/>
          </a:xfrm>
        </p:spPr>
        <p:txBody>
          <a:bodyPr/>
          <a:lstStyle/>
          <a:p>
            <a:r>
              <a:rPr lang="ru-RU" dirty="0" smtClean="0"/>
              <a:t>17</a:t>
            </a:r>
            <a:r>
              <a:rPr lang="en-US" dirty="0" smtClean="0"/>
              <a:t>:00 - </a:t>
            </a:r>
            <a:r>
              <a:rPr lang="ru-RU" dirty="0" smtClean="0"/>
              <a:t>Высоконагруженные веб-проекты в облаке </a:t>
            </a:r>
            <a:r>
              <a:rPr lang="en-US" dirty="0" smtClean="0"/>
              <a:t>Azure</a:t>
            </a:r>
            <a:endParaRPr lang="en-US" sz="3600" b="1" dirty="0" smtClean="0"/>
          </a:p>
          <a:p>
            <a:r>
              <a:rPr lang="en-US" sz="3600" b="1" i="1" dirty="0" smtClean="0"/>
              <a:t>18:20 – </a:t>
            </a:r>
            <a:r>
              <a:rPr lang="ru-RU" sz="3600" b="1" i="1" dirty="0" smtClean="0"/>
              <a:t>Панельная дискуссия</a:t>
            </a:r>
            <a:r>
              <a:rPr lang="en-US" dirty="0" smtClean="0"/>
              <a:t> </a:t>
            </a:r>
            <a:r>
              <a:rPr lang="ru-RU" dirty="0" smtClean="0"/>
              <a:t>Облако </a:t>
            </a:r>
            <a:r>
              <a:rPr lang="ru-RU" dirty="0" smtClean="0"/>
              <a:t>для стартапов – </a:t>
            </a:r>
            <a:r>
              <a:rPr lang="en-US" dirty="0" err="1" smtClean="0"/>
              <a:t>BizSpark</a:t>
            </a:r>
            <a:r>
              <a:rPr lang="en-US" dirty="0" smtClean="0"/>
              <a:t>, Microsoft</a:t>
            </a:r>
            <a:r>
              <a:rPr lang="ru-RU" dirty="0" smtClean="0"/>
              <a:t> </a:t>
            </a:r>
            <a:r>
              <a:rPr lang="en-US" dirty="0" smtClean="0"/>
              <a:t>GTM Accelerator</a:t>
            </a:r>
            <a:r>
              <a:rPr lang="ru-RU" dirty="0" smtClean="0"/>
              <a:t>, партнерство с ФРИИ и </a:t>
            </a:r>
            <a:r>
              <a:rPr lang="ru-RU" dirty="0"/>
              <a:t>LaunchGurus </a:t>
            </a:r>
            <a:r>
              <a:rPr lang="ru-RU" dirty="0" smtClean="0"/>
              <a:t>Fund. Партнерство с </a:t>
            </a:r>
            <a:r>
              <a:rPr lang="en-US" dirty="0" smtClean="0"/>
              <a:t>Microsoft </a:t>
            </a:r>
            <a:r>
              <a:rPr lang="ru-RU" dirty="0" smtClean="0"/>
              <a:t>для разработчиков облачных сервисов.</a:t>
            </a:r>
            <a:endParaRPr lang="ru-RU" dirty="0"/>
          </a:p>
        </p:txBody>
      </p:sp>
      <p:sp>
        <p:nvSpPr>
          <p:cNvPr id="3" name="Title 2"/>
          <p:cNvSpPr>
            <a:spLocks noGrp="1"/>
          </p:cNvSpPr>
          <p:nvPr>
            <p:ph type="title"/>
          </p:nvPr>
        </p:nvSpPr>
        <p:spPr>
          <a:xfrm>
            <a:off x="6382493" y="123468"/>
            <a:ext cx="5355838" cy="899665"/>
          </a:xfrm>
        </p:spPr>
        <p:txBody>
          <a:bodyPr/>
          <a:lstStyle/>
          <a:p>
            <a:r>
              <a:rPr lang="ru-RU" b="1" dirty="0" smtClean="0"/>
              <a:t>Сегодня будет еще 2 сессии про облако!</a:t>
            </a:r>
            <a:endParaRPr lang="ru-RU"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 y="0"/>
            <a:ext cx="6222045" cy="4355432"/>
          </a:xfrm>
          <a:prstGeom prst="rect">
            <a:avLst/>
          </a:prstGeom>
        </p:spPr>
      </p:pic>
      <p:pic>
        <p:nvPicPr>
          <p:cNvPr id="6" name="Picture 5"/>
          <p:cNvPicPr>
            <a:picLocks noChangeAspect="1"/>
          </p:cNvPicPr>
          <p:nvPr/>
        </p:nvPicPr>
        <p:blipFill>
          <a:blip r:embed="rId3"/>
          <a:stretch>
            <a:fillRect/>
          </a:stretch>
        </p:blipFill>
        <p:spPr>
          <a:xfrm>
            <a:off x="7489679" y="1632932"/>
            <a:ext cx="3514725" cy="2562225"/>
          </a:xfrm>
          <a:prstGeom prst="rect">
            <a:avLst/>
          </a:prstGeom>
        </p:spPr>
      </p:pic>
    </p:spTree>
    <p:extLst>
      <p:ext uri="{BB962C8B-B14F-4D97-AF65-F5344CB8AC3E}">
        <p14:creationId xmlns:p14="http://schemas.microsoft.com/office/powerpoint/2010/main" val="34242311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en-US" dirty="0" smtClean="0"/>
              <a:t>IT </a:t>
            </a:r>
            <a:r>
              <a:rPr lang="ru-RU" dirty="0" smtClean="0"/>
              <a:t>инфраструктура в обалке</a:t>
            </a:r>
            <a:endParaRPr lang="ru-RU" dirty="0"/>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72" y="1324498"/>
            <a:ext cx="10757043" cy="505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22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 y="2049509"/>
            <a:ext cx="10894702" cy="370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4996" y="377814"/>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На самом деле вот </a:t>
            </a:r>
            <a:r>
              <a:rPr lang="en-US" sz="5400" b="1" dirty="0" smtClean="0"/>
              <a:t>:</a:t>
            </a:r>
            <a:endParaRPr lang="ru-RU" sz="5400" b="1" dirty="0"/>
          </a:p>
        </p:txBody>
      </p:sp>
    </p:spTree>
    <p:extLst>
      <p:ext uri="{BB962C8B-B14F-4D97-AF65-F5344CB8AC3E}">
        <p14:creationId xmlns:p14="http://schemas.microsoft.com/office/powerpoint/2010/main" val="1605051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6" y="3532140"/>
            <a:ext cx="6901328" cy="33258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26" y="724057"/>
            <a:ext cx="3745230" cy="28089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69" y="3119555"/>
            <a:ext cx="4984594" cy="37384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330" y="520410"/>
            <a:ext cx="5896670" cy="2803632"/>
          </a:xfrm>
          <a:prstGeom prst="rect">
            <a:avLst/>
          </a:prstGeom>
        </p:spPr>
      </p:pic>
      <p:sp>
        <p:nvSpPr>
          <p:cNvPr id="8" name="Title 1"/>
          <p:cNvSpPr>
            <a:spLocks noGrp="1"/>
          </p:cNvSpPr>
          <p:nvPr>
            <p:ph type="title"/>
          </p:nvPr>
        </p:nvSpPr>
        <p:spPr>
          <a:xfrm>
            <a:off x="52726" y="4897"/>
            <a:ext cx="10297800" cy="720000"/>
          </a:xfrm>
        </p:spPr>
        <p:txBody>
          <a:bodyPr>
            <a:normAutofit/>
          </a:bodyPr>
          <a:lstStyle/>
          <a:p>
            <a:r>
              <a:rPr lang="ru-RU" dirty="0" smtClean="0"/>
              <a:t>Глобальные облака – кто где</a:t>
            </a:r>
            <a:endParaRPr lang="ru-RU" dirty="0"/>
          </a:p>
        </p:txBody>
      </p:sp>
    </p:spTree>
    <p:extLst>
      <p:ext uri="{BB962C8B-B14F-4D97-AF65-F5344CB8AC3E}">
        <p14:creationId xmlns:p14="http://schemas.microsoft.com/office/powerpoint/2010/main" val="2174336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06" y="24939"/>
            <a:ext cx="10297800" cy="720000"/>
          </a:xfrm>
        </p:spPr>
        <p:txBody>
          <a:bodyPr/>
          <a:lstStyle/>
          <a:p>
            <a:r>
              <a:rPr lang="ru-RU" dirty="0" smtClean="0"/>
              <a:t>На самом деле все как то вот так</a:t>
            </a:r>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59" y="744939"/>
            <a:ext cx="7649737" cy="56536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50" y="3769113"/>
            <a:ext cx="2481553" cy="2629460"/>
          </a:xfrm>
          <a:prstGeom prst="rect">
            <a:avLst/>
          </a:prstGeom>
        </p:spPr>
      </p:pic>
    </p:spTree>
    <p:extLst>
      <p:ext uri="{BB962C8B-B14F-4D97-AF65-F5344CB8AC3E}">
        <p14:creationId xmlns:p14="http://schemas.microsoft.com/office/powerpoint/2010/main" val="404969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mpany Meeting 2011 BLUE Template_v10">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2.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1893CC-1F54-470E-96DA-4452E9646FCD}">
  <ds:schemaRefs>
    <ds:schemaRef ds:uri="83163233-208f-487d-8d66-a814ca9ada9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3181</TotalTime>
  <Words>3170</Words>
  <Application>Microsoft Office PowerPoint</Application>
  <PresentationFormat>Widescreen</PresentationFormat>
  <Paragraphs>390</Paragraphs>
  <Slides>52</Slides>
  <Notes>13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52</vt:i4>
      </vt:variant>
    </vt:vector>
  </HeadingPairs>
  <TitlesOfParts>
    <vt:vector size="68" baseType="lpstr">
      <vt:lpstr>Arial</vt:lpstr>
      <vt:lpstr>Calibri</vt:lpstr>
      <vt:lpstr>Consolas</vt:lpstr>
      <vt:lpstr>Segoe</vt:lpstr>
      <vt:lpstr>Segoe Condensed</vt:lpstr>
      <vt:lpstr>Segoe Light</vt:lpstr>
      <vt:lpstr>Segoe UI</vt:lpstr>
      <vt:lpstr>Segoe UI Light</vt:lpstr>
      <vt:lpstr>Segoe UI Semibold</vt:lpstr>
      <vt:lpstr>Segoe UI Symbol</vt:lpstr>
      <vt:lpstr>Wingdings</vt:lpstr>
      <vt:lpstr>Office Theme</vt:lpstr>
      <vt:lpstr>Server and Cloud 2013</vt:lpstr>
      <vt:lpstr>TEE14 Speaker PPT Template</vt:lpstr>
      <vt:lpstr>Тема Office</vt:lpstr>
      <vt:lpstr>Company Meeting 2011 BLUE Template_v10</vt:lpstr>
      <vt:lpstr>PowerPoint Presentation</vt:lpstr>
      <vt:lpstr>Облако Azure</vt:lpstr>
      <vt:lpstr>@abokov</vt:lpstr>
      <vt:lpstr>PowerPoint Presentation</vt:lpstr>
      <vt:lpstr>Традиционная IT инфраструктура</vt:lpstr>
      <vt:lpstr>IT инфраструктура в обалке</vt:lpstr>
      <vt:lpstr>PowerPoint Presentation</vt:lpstr>
      <vt:lpstr>Глобальные облака – кто где</vt:lpstr>
      <vt:lpstr>На самом деле все как то вот так</vt:lpstr>
      <vt:lpstr>Тенденции разработки приложений</vt:lpstr>
      <vt:lpstr>Microsoft Azure – важные отличия</vt:lpstr>
      <vt:lpstr>Microsoft Azure : 13 datacenter locations</vt:lpstr>
      <vt:lpstr>Global Azure Content Delivery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Подробнее о способах приобретения Microsoft Azure</vt:lpstr>
      <vt:lpstr>Бизнес поддержка для партнеров-разработчиков</vt:lpstr>
      <vt:lpstr>Microsoft Azure – важные отличия</vt:lpstr>
      <vt:lpstr>Бесплатные опции</vt:lpstr>
      <vt:lpstr>Storage</vt:lpstr>
      <vt:lpstr>Virtual Machines</vt:lpstr>
      <vt:lpstr>@abokov</vt:lpstr>
      <vt:lpstr>PowerPoint Presentation</vt:lpstr>
      <vt:lpstr>PowerPoint Presentation</vt:lpstr>
      <vt:lpstr>Сегодня будет еще 2 сессии про облако!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106</cp:revision>
  <dcterms:created xsi:type="dcterms:W3CDTF">2014-11-16T16:38:53Z</dcterms:created>
  <dcterms:modified xsi:type="dcterms:W3CDTF">2015-04-08T12:17:19Z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